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302" r:id="rId2"/>
    <p:sldId id="303" r:id="rId3"/>
    <p:sldId id="323" r:id="rId4"/>
    <p:sldId id="287" r:id="rId5"/>
    <p:sldId id="304" r:id="rId6"/>
    <p:sldId id="310" r:id="rId7"/>
    <p:sldId id="307" r:id="rId8"/>
    <p:sldId id="312" r:id="rId9"/>
    <p:sldId id="313" r:id="rId10"/>
    <p:sldId id="314" r:id="rId11"/>
    <p:sldId id="315" r:id="rId12"/>
    <p:sldId id="317" r:id="rId13"/>
    <p:sldId id="300" r:id="rId14"/>
    <p:sldId id="301" r:id="rId15"/>
    <p:sldId id="262" r:id="rId16"/>
    <p:sldId id="268" r:id="rId17"/>
    <p:sldId id="281" r:id="rId18"/>
    <p:sldId id="319" r:id="rId19"/>
    <p:sldId id="321" r:id="rId20"/>
    <p:sldId id="32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98746" autoAdjust="0"/>
  </p:normalViewPr>
  <p:slideViewPr>
    <p:cSldViewPr>
      <p:cViewPr>
        <p:scale>
          <a:sx n="90" d="100"/>
          <a:sy n="90" d="100"/>
        </p:scale>
        <p:origin x="-570" y="6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pPr>
        <a:noFill/>
        <a:ln w="63500"/>
      </c:spPr>
    </c:sideWall>
    <c:backWall>
      <c:thickness val="0"/>
      <c:spPr>
        <a:noFill/>
        <a:ln w="63500"/>
      </c:spPr>
    </c:backWall>
    <c:plotArea>
      <c:layout>
        <c:manualLayout>
          <c:layoutTarget val="inner"/>
          <c:xMode val="edge"/>
          <c:yMode val="edge"/>
          <c:x val="0.12252778171960421"/>
          <c:y val="5.8824934383202132E-2"/>
          <c:w val="0.68407169176114935"/>
          <c:h val="0.88235013123359762"/>
        </c:manualLayout>
      </c:layout>
      <c:bar3DChart>
        <c:barDir val="col"/>
        <c:grouping val="clustered"/>
        <c:varyColors val="0"/>
        <c:ser>
          <c:idx val="0"/>
          <c:order val="0"/>
          <c:tx>
            <c:strRef>
              <c:f>Sheet1!$B$1</c:f>
              <c:strCache>
                <c:ptCount val="1"/>
                <c:pt idx="0">
                  <c:v>Series 1</c:v>
                </c:pt>
              </c:strCache>
            </c:strRef>
          </c:tx>
          <c:spPr>
            <a:ln>
              <a:solidFill>
                <a:srgbClr val="000000"/>
              </a:solidFill>
            </a:ln>
          </c:spPr>
          <c:invertIfNegative val="0"/>
          <c:dPt>
            <c:idx val="0"/>
            <c:invertIfNegative val="0"/>
            <c:bubble3D val="0"/>
            <c:spPr>
              <a:solidFill>
                <a:srgbClr val="FF0000"/>
              </a:solidFill>
              <a:ln>
                <a:solidFill>
                  <a:srgbClr val="000000"/>
                </a:solidFill>
              </a:ln>
            </c:spPr>
          </c:dPt>
          <c:dPt>
            <c:idx val="1"/>
            <c:invertIfNegative val="0"/>
            <c:bubble3D val="0"/>
            <c:spPr>
              <a:solidFill>
                <a:srgbClr val="FFFF00"/>
              </a:solidFill>
              <a:ln>
                <a:solidFill>
                  <a:srgbClr val="000000"/>
                </a:solidFill>
              </a:ln>
            </c:spPr>
          </c:dPt>
          <c:dPt>
            <c:idx val="2"/>
            <c:invertIfNegative val="0"/>
            <c:bubble3D val="0"/>
            <c:spPr>
              <a:solidFill>
                <a:srgbClr val="00B0F0"/>
              </a:solidFill>
              <a:ln>
                <a:solidFill>
                  <a:srgbClr val="000000"/>
                </a:solidFill>
              </a:ln>
            </c:spPr>
          </c:dPt>
          <c:dLbls>
            <c:dLbl>
              <c:idx val="0"/>
              <c:layout>
                <c:manualLayout>
                  <c:x val="1.4883727034120749E-2"/>
                  <c:y val="-6.1824146981627304E-2"/>
                </c:manualLayout>
              </c:layout>
              <c:showLegendKey val="0"/>
              <c:showVal val="1"/>
              <c:showCatName val="0"/>
              <c:showSerName val="0"/>
              <c:showPercent val="0"/>
              <c:showBubbleSize val="0"/>
            </c:dLbl>
            <c:dLbl>
              <c:idx val="1"/>
              <c:layout>
                <c:manualLayout>
                  <c:x val="1.3984688859420369E-2"/>
                  <c:y val="-7.5053280839895306E-2"/>
                </c:manualLayout>
              </c:layout>
              <c:showLegendKey val="0"/>
              <c:showVal val="1"/>
              <c:showCatName val="0"/>
              <c:showSerName val="0"/>
              <c:showPercent val="0"/>
              <c:showBubbleSize val="0"/>
            </c:dLbl>
            <c:dLbl>
              <c:idx val="2"/>
              <c:layout>
                <c:manualLayout>
                  <c:x val="1.3871916010498688E-2"/>
                  <c:y val="-3.8917430403166815E-2"/>
                </c:manualLayout>
              </c:layout>
              <c:showLegendKey val="0"/>
              <c:showVal val="1"/>
              <c:showCatName val="0"/>
              <c:showSerName val="0"/>
              <c:showPercent val="0"/>
              <c:showBubbleSize val="0"/>
            </c:dLbl>
            <c:dLbl>
              <c:idx val="3"/>
              <c:layout>
                <c:manualLayout>
                  <c:x val="2.155572736481038E-2"/>
                  <c:y val="-6.6713385826771887E-2"/>
                </c:manualLayout>
              </c:layout>
              <c:showLegendKey val="0"/>
              <c:showVal val="1"/>
              <c:showCatName val="0"/>
              <c:showSerName val="0"/>
              <c:showPercent val="0"/>
              <c:showBubbleSize val="0"/>
            </c:dLbl>
            <c:dLbl>
              <c:idx val="4"/>
              <c:layout>
                <c:manualLayout>
                  <c:x val="2.0200500057200092E-2"/>
                  <c:y val="-2.9210833677193248E-2"/>
                </c:manualLayout>
              </c:layout>
              <c:showLegendKey val="0"/>
              <c:showVal val="1"/>
              <c:showCatName val="0"/>
              <c:showSerName val="0"/>
              <c:showPercent val="0"/>
              <c:showBubbleSize val="0"/>
            </c:dLbl>
            <c:dLbl>
              <c:idx val="6"/>
              <c:layout>
                <c:manualLayout>
                  <c:x val="1.5290519877675869E-3"/>
                  <c:y val="-1.4204545454545461E-2"/>
                </c:manualLayout>
              </c:layout>
              <c:showLegendKey val="0"/>
              <c:showVal val="1"/>
              <c:showCatName val="0"/>
              <c:showSerName val="0"/>
              <c:showPercent val="0"/>
              <c:showBubbleSize val="0"/>
            </c:dLbl>
            <c:dLbl>
              <c:idx val="7"/>
              <c:layout>
                <c:manualLayout>
                  <c:x val="1.8348623853211041E-2"/>
                  <c:y val="-1.4204545454545461E-2"/>
                </c:manualLayout>
              </c:layout>
              <c:showLegendKey val="0"/>
              <c:showVal val="1"/>
              <c:showCatName val="0"/>
              <c:showSerName val="0"/>
              <c:showPercent val="0"/>
              <c:showBubbleSize val="0"/>
            </c:dLbl>
            <c:txPr>
              <a:bodyPr/>
              <a:lstStyle/>
              <a:p>
                <a:pPr>
                  <a:defRPr sz="203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Sheet1!$A$2:$A$4</c:f>
              <c:strCache>
                <c:ptCount val="3"/>
                <c:pt idx="0">
                  <c:v>FY (13-14)</c:v>
                </c:pt>
                <c:pt idx="1">
                  <c:v>FY (14-15)</c:v>
                </c:pt>
                <c:pt idx="2">
                  <c:v>FY (15-16)</c:v>
                </c:pt>
              </c:strCache>
            </c:strRef>
          </c:cat>
          <c:val>
            <c:numRef>
              <c:f>Sheet1!$B$2:$B$4</c:f>
              <c:numCache>
                <c:formatCode>0</c:formatCode>
                <c:ptCount val="3"/>
                <c:pt idx="0">
                  <c:v>200</c:v>
                </c:pt>
                <c:pt idx="1">
                  <c:v>900</c:v>
                </c:pt>
                <c:pt idx="2">
                  <c:v>1200</c:v>
                </c:pt>
              </c:numCache>
            </c:numRef>
          </c:val>
        </c:ser>
        <c:dLbls>
          <c:showLegendKey val="0"/>
          <c:showVal val="0"/>
          <c:showCatName val="0"/>
          <c:showSerName val="0"/>
          <c:showPercent val="0"/>
          <c:showBubbleSize val="0"/>
        </c:dLbls>
        <c:gapWidth val="59"/>
        <c:gapDepth val="202"/>
        <c:shape val="cylinder"/>
        <c:axId val="113949312"/>
        <c:axId val="113951104"/>
        <c:axId val="0"/>
      </c:bar3DChart>
      <c:catAx>
        <c:axId val="113949312"/>
        <c:scaling>
          <c:orientation val="minMax"/>
        </c:scaling>
        <c:delete val="1"/>
        <c:axPos val="b"/>
        <c:majorTickMark val="out"/>
        <c:minorTickMark val="none"/>
        <c:tickLblPos val="none"/>
        <c:crossAx val="113951104"/>
        <c:crosses val="autoZero"/>
        <c:auto val="1"/>
        <c:lblAlgn val="ctr"/>
        <c:lblOffset val="100"/>
        <c:noMultiLvlLbl val="0"/>
      </c:catAx>
      <c:valAx>
        <c:axId val="113951104"/>
        <c:scaling>
          <c:orientation val="minMax"/>
        </c:scaling>
        <c:delete val="0"/>
        <c:axPos val="l"/>
        <c:majorGridlines>
          <c:spPr>
            <a:ln w="11712">
              <a:solidFill>
                <a:schemeClr val="tx1"/>
              </a:solidFill>
            </a:ln>
          </c:spPr>
        </c:majorGridlines>
        <c:minorGridlines/>
        <c:numFmt formatCode="0" sourceLinked="1"/>
        <c:majorTickMark val="out"/>
        <c:minorTickMark val="none"/>
        <c:tickLblPos val="nextTo"/>
        <c:txPr>
          <a:bodyPr rot="0" vert="horz"/>
          <a:lstStyle/>
          <a:p>
            <a:pPr>
              <a:defRPr sz="2030" b="1" i="0" u="none" strike="noStrike" baseline="0">
                <a:solidFill>
                  <a:srgbClr val="000000"/>
                </a:solidFill>
                <a:latin typeface="Arial"/>
                <a:ea typeface="Arial"/>
                <a:cs typeface="Arial"/>
              </a:defRPr>
            </a:pPr>
            <a:endParaRPr lang="en-US"/>
          </a:p>
        </c:txPr>
        <c:crossAx val="113949312"/>
        <c:crosses val="autoZero"/>
        <c:crossBetween val="between"/>
      </c:valAx>
      <c:spPr>
        <a:noFill/>
        <a:ln w="21044">
          <a:noFill/>
        </a:ln>
      </c:spPr>
    </c:plotArea>
    <c:legend>
      <c:legendPos val="r"/>
      <c:layout>
        <c:manualLayout>
          <c:xMode val="edge"/>
          <c:yMode val="edge"/>
          <c:x val="0.79925866141732249"/>
          <c:y val="0.6883636528192596"/>
          <c:w val="0.18895839895013167"/>
          <c:h val="0.22924110779256093"/>
        </c:manualLayout>
      </c:layout>
      <c:overlay val="0"/>
      <c:txPr>
        <a:bodyPr/>
        <a:lstStyle/>
        <a:p>
          <a:pPr>
            <a:defRPr sz="1862" b="1"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661"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title>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Sheet1!$A$2</c:f>
              <c:strCache>
                <c:ptCount val="1"/>
              </c:strCache>
            </c:strRef>
          </c:tx>
          <c:explosion val="13"/>
          <c:dLbls>
            <c:numFmt formatCode="0%" sourceLinked="0"/>
            <c:txPr>
              <a:bodyPr/>
              <a:lstStyle/>
              <a:p>
                <a:pPr>
                  <a:defRPr sz="1400"/>
                </a:pPr>
                <a:endParaRPr lang="en-US"/>
              </a:p>
            </c:txPr>
            <c:showLegendKey val="0"/>
            <c:showVal val="0"/>
            <c:showCatName val="0"/>
            <c:showSerName val="0"/>
            <c:showPercent val="1"/>
            <c:showBubbleSize val="0"/>
            <c:showLeaderLines val="0"/>
          </c:dLbls>
          <c:cat>
            <c:strRef>
              <c:f>Sheet1!$B$1:$E$1</c:f>
              <c:strCache>
                <c:ptCount val="4"/>
                <c:pt idx="0">
                  <c:v>Agriculture</c:v>
                </c:pt>
                <c:pt idx="1">
                  <c:v>Valves</c:v>
                </c:pt>
                <c:pt idx="2">
                  <c:v>Automotive</c:v>
                </c:pt>
                <c:pt idx="3">
                  <c:v>General Engineering</c:v>
                </c:pt>
              </c:strCache>
            </c:strRef>
          </c:cat>
          <c:val>
            <c:numRef>
              <c:f>Sheet1!$B$2:$E$2</c:f>
              <c:numCache>
                <c:formatCode>0%</c:formatCode>
                <c:ptCount val="4"/>
                <c:pt idx="0">
                  <c:v>0.4</c:v>
                </c:pt>
                <c:pt idx="1">
                  <c:v>0.25</c:v>
                </c:pt>
                <c:pt idx="2">
                  <c:v>0.15000000000000013</c:v>
                </c:pt>
                <c:pt idx="3">
                  <c:v>0.2</c:v>
                </c:pt>
              </c:numCache>
            </c:numRef>
          </c:val>
        </c:ser>
        <c:dLbls>
          <c:showLegendKey val="0"/>
          <c:showVal val="0"/>
          <c:showCatName val="0"/>
          <c:showSerName val="0"/>
          <c:showPercent val="1"/>
          <c:showBubbleSize val="0"/>
          <c:showLeaderLines val="0"/>
        </c:dLbls>
      </c:pie3DChart>
    </c:plotArea>
    <c:legend>
      <c:legendPos val="t"/>
      <c:layout/>
      <c:overlay val="0"/>
      <c:txPr>
        <a:bodyPr/>
        <a:lstStyle/>
        <a:p>
          <a:pPr>
            <a:defRPr sz="1600"/>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pPr>
        <a:noFill/>
        <a:ln w="63500"/>
      </c:spPr>
    </c:sideWall>
    <c:backWall>
      <c:thickness val="0"/>
      <c:spPr>
        <a:noFill/>
        <a:ln w="63500"/>
      </c:spPr>
    </c:backWall>
    <c:plotArea>
      <c:layout>
        <c:manualLayout>
          <c:layoutTarget val="inner"/>
          <c:xMode val="edge"/>
          <c:yMode val="edge"/>
          <c:x val="0.12252778171960424"/>
          <c:y val="5.8824934383202132E-2"/>
          <c:w val="0.68407169176114868"/>
          <c:h val="0.88235013123359662"/>
        </c:manualLayout>
      </c:layout>
      <c:bar3DChart>
        <c:barDir val="col"/>
        <c:grouping val="clustered"/>
        <c:varyColors val="0"/>
        <c:ser>
          <c:idx val="0"/>
          <c:order val="0"/>
          <c:tx>
            <c:strRef>
              <c:f>Sheet1!$B$1</c:f>
              <c:strCache>
                <c:ptCount val="1"/>
                <c:pt idx="0">
                  <c:v>Series 1</c:v>
                </c:pt>
              </c:strCache>
            </c:strRef>
          </c:tx>
          <c:spPr>
            <a:ln>
              <a:solidFill>
                <a:srgbClr val="000000"/>
              </a:solidFill>
            </a:ln>
          </c:spPr>
          <c:invertIfNegative val="0"/>
          <c:dPt>
            <c:idx val="0"/>
            <c:invertIfNegative val="0"/>
            <c:bubble3D val="0"/>
            <c:spPr>
              <a:solidFill>
                <a:srgbClr val="FF0000"/>
              </a:solidFill>
              <a:ln>
                <a:solidFill>
                  <a:srgbClr val="000000"/>
                </a:solidFill>
              </a:ln>
            </c:spPr>
          </c:dPt>
          <c:dPt>
            <c:idx val="1"/>
            <c:invertIfNegative val="0"/>
            <c:bubble3D val="0"/>
            <c:spPr>
              <a:solidFill>
                <a:srgbClr val="FFFF00"/>
              </a:solidFill>
              <a:ln>
                <a:solidFill>
                  <a:srgbClr val="000000"/>
                </a:solidFill>
              </a:ln>
            </c:spPr>
          </c:dPt>
          <c:dPt>
            <c:idx val="2"/>
            <c:invertIfNegative val="0"/>
            <c:bubble3D val="0"/>
            <c:spPr>
              <a:solidFill>
                <a:srgbClr val="00B0F0"/>
              </a:solidFill>
              <a:ln>
                <a:solidFill>
                  <a:srgbClr val="000000"/>
                </a:solidFill>
              </a:ln>
            </c:spPr>
          </c:dPt>
          <c:dLbls>
            <c:dLbl>
              <c:idx val="0"/>
              <c:layout>
                <c:manualLayout>
                  <c:x val="1.5504425991260636E-3"/>
                  <c:y val="-5.0895275590551181E-2"/>
                </c:manualLayout>
              </c:layout>
              <c:showLegendKey val="0"/>
              <c:showVal val="1"/>
              <c:showCatName val="0"/>
              <c:showSerName val="0"/>
              <c:showPercent val="0"/>
              <c:showBubbleSize val="0"/>
            </c:dLbl>
            <c:dLbl>
              <c:idx val="1"/>
              <c:layout>
                <c:manualLayout>
                  <c:x val="1.3984688859420363E-2"/>
                  <c:y val="-7.5053280839895334E-2"/>
                </c:manualLayout>
              </c:layout>
              <c:showLegendKey val="0"/>
              <c:showVal val="1"/>
              <c:showCatName val="0"/>
              <c:showSerName val="0"/>
              <c:showPercent val="0"/>
              <c:showBubbleSize val="0"/>
            </c:dLbl>
            <c:dLbl>
              <c:idx val="2"/>
              <c:layout>
                <c:manualLayout>
                  <c:x val="1.5538556769638088E-2"/>
                  <c:y val="-4.7114173228346649E-2"/>
                </c:manualLayout>
              </c:layout>
              <c:showLegendKey val="0"/>
              <c:showVal val="1"/>
              <c:showCatName val="0"/>
              <c:showSerName val="0"/>
              <c:showPercent val="0"/>
              <c:showBubbleSize val="0"/>
            </c:dLbl>
            <c:dLbl>
              <c:idx val="3"/>
              <c:layout>
                <c:manualLayout>
                  <c:x val="2.1555727364810352E-2"/>
                  <c:y val="-6.6713385826771901E-2"/>
                </c:manualLayout>
              </c:layout>
              <c:showLegendKey val="0"/>
              <c:showVal val="1"/>
              <c:showCatName val="0"/>
              <c:showSerName val="0"/>
              <c:showPercent val="0"/>
              <c:showBubbleSize val="0"/>
            </c:dLbl>
            <c:dLbl>
              <c:idx val="4"/>
              <c:layout>
                <c:manualLayout>
                  <c:x val="2.0200500057200092E-2"/>
                  <c:y val="-2.9210833677193248E-2"/>
                </c:manualLayout>
              </c:layout>
              <c:showLegendKey val="0"/>
              <c:showVal val="1"/>
              <c:showCatName val="0"/>
              <c:showSerName val="0"/>
              <c:showPercent val="0"/>
              <c:showBubbleSize val="0"/>
            </c:dLbl>
            <c:dLbl>
              <c:idx val="6"/>
              <c:layout>
                <c:manualLayout>
                  <c:x val="1.5290519877675861E-3"/>
                  <c:y val="-1.4204545454545461E-2"/>
                </c:manualLayout>
              </c:layout>
              <c:showLegendKey val="0"/>
              <c:showVal val="1"/>
              <c:showCatName val="0"/>
              <c:showSerName val="0"/>
              <c:showPercent val="0"/>
              <c:showBubbleSize val="0"/>
            </c:dLbl>
            <c:dLbl>
              <c:idx val="7"/>
              <c:layout>
                <c:manualLayout>
                  <c:x val="1.8348623853211031E-2"/>
                  <c:y val="-1.4204545454545461E-2"/>
                </c:manualLayout>
              </c:layout>
              <c:showLegendKey val="0"/>
              <c:showVal val="1"/>
              <c:showCatName val="0"/>
              <c:showSerName val="0"/>
              <c:showPercent val="0"/>
              <c:showBubbleSize val="0"/>
            </c:dLbl>
            <c:txPr>
              <a:bodyPr/>
              <a:lstStyle/>
              <a:p>
                <a:pPr>
                  <a:defRPr sz="203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Sheet1!$A$2:$A$4</c:f>
              <c:strCache>
                <c:ptCount val="3"/>
                <c:pt idx="0">
                  <c:v>Year (13-14)</c:v>
                </c:pt>
                <c:pt idx="1">
                  <c:v>Year  (14-15)</c:v>
                </c:pt>
                <c:pt idx="2">
                  <c:v>Year  (15-16)</c:v>
                </c:pt>
              </c:strCache>
            </c:strRef>
          </c:cat>
          <c:val>
            <c:numRef>
              <c:f>Sheet1!$B$2:$B$4</c:f>
              <c:numCache>
                <c:formatCode>0</c:formatCode>
                <c:ptCount val="3"/>
                <c:pt idx="0">
                  <c:v>300</c:v>
                </c:pt>
                <c:pt idx="1">
                  <c:v>918</c:v>
                </c:pt>
                <c:pt idx="2">
                  <c:v>1200</c:v>
                </c:pt>
              </c:numCache>
            </c:numRef>
          </c:val>
        </c:ser>
        <c:dLbls>
          <c:showLegendKey val="0"/>
          <c:showVal val="0"/>
          <c:showCatName val="0"/>
          <c:showSerName val="0"/>
          <c:showPercent val="0"/>
          <c:showBubbleSize val="0"/>
        </c:dLbls>
        <c:gapWidth val="9"/>
        <c:gapDepth val="199"/>
        <c:shape val="cone"/>
        <c:axId val="114305664"/>
        <c:axId val="114319744"/>
        <c:axId val="0"/>
      </c:bar3DChart>
      <c:catAx>
        <c:axId val="114305664"/>
        <c:scaling>
          <c:orientation val="minMax"/>
        </c:scaling>
        <c:delete val="1"/>
        <c:axPos val="b"/>
        <c:majorTickMark val="out"/>
        <c:minorTickMark val="none"/>
        <c:tickLblPos val="none"/>
        <c:crossAx val="114319744"/>
        <c:crosses val="autoZero"/>
        <c:auto val="1"/>
        <c:lblAlgn val="ctr"/>
        <c:lblOffset val="100"/>
        <c:noMultiLvlLbl val="0"/>
      </c:catAx>
      <c:valAx>
        <c:axId val="114319744"/>
        <c:scaling>
          <c:orientation val="minMax"/>
        </c:scaling>
        <c:delete val="0"/>
        <c:axPos val="l"/>
        <c:majorGridlines>
          <c:spPr>
            <a:ln w="11712">
              <a:solidFill>
                <a:schemeClr val="tx1"/>
              </a:solidFill>
            </a:ln>
          </c:spPr>
        </c:majorGridlines>
        <c:numFmt formatCode="0" sourceLinked="1"/>
        <c:majorTickMark val="out"/>
        <c:minorTickMark val="none"/>
        <c:tickLblPos val="nextTo"/>
        <c:txPr>
          <a:bodyPr rot="0" vert="horz"/>
          <a:lstStyle/>
          <a:p>
            <a:pPr>
              <a:defRPr sz="2030" b="1" i="0" u="none" strike="noStrike" baseline="0">
                <a:solidFill>
                  <a:srgbClr val="000000"/>
                </a:solidFill>
                <a:latin typeface="Arial"/>
                <a:ea typeface="Arial"/>
                <a:cs typeface="Arial"/>
              </a:defRPr>
            </a:pPr>
            <a:endParaRPr lang="en-US"/>
          </a:p>
        </c:txPr>
        <c:crossAx val="114305664"/>
        <c:crosses val="autoZero"/>
        <c:crossBetween val="between"/>
      </c:valAx>
      <c:spPr>
        <a:noFill/>
        <a:ln w="21044">
          <a:noFill/>
        </a:ln>
      </c:spPr>
    </c:plotArea>
    <c:legend>
      <c:legendPos val="r"/>
      <c:layout>
        <c:manualLayout>
          <c:xMode val="edge"/>
          <c:yMode val="edge"/>
          <c:x val="0.79925866141732249"/>
          <c:y val="0.68836365281925949"/>
          <c:w val="0.18895839895013181"/>
          <c:h val="0.22924110779256088"/>
        </c:manualLayout>
      </c:layout>
      <c:overlay val="0"/>
      <c:txPr>
        <a:bodyPr/>
        <a:lstStyle/>
        <a:p>
          <a:pPr>
            <a:defRPr sz="1600" b="1" i="0" u="none" strike="noStrike" baseline="0">
              <a:solidFill>
                <a:srgbClr val="000000"/>
              </a:solidFill>
              <a:latin typeface="Arial"/>
              <a:ea typeface="Arial"/>
              <a:cs typeface="Arial"/>
            </a:defRPr>
          </a:pPr>
          <a:endParaRPr lang="en-US"/>
        </a:p>
      </c:txPr>
    </c:legend>
    <c:plotVisOnly val="1"/>
    <c:dispBlanksAs val="gap"/>
    <c:showDLblsOverMax val="0"/>
  </c:chart>
  <c:txPr>
    <a:bodyPr/>
    <a:lstStyle/>
    <a:p>
      <a:pPr>
        <a:defRPr sz="1661"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091AE1-6234-4BB2-8E7E-5168A29D4B4F}" type="datetimeFigureOut">
              <a:rPr lang="en-US" smtClean="0"/>
              <a:t>2/11/2017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F6D3DD-8EB8-4224-AC75-CA1FBEC43E59}" type="slidenum">
              <a:rPr lang="en-US" smtClean="0"/>
              <a:t>‹#›</a:t>
            </a:fld>
            <a:endParaRPr lang="en-US"/>
          </a:p>
        </p:txBody>
      </p:sp>
    </p:spTree>
    <p:extLst>
      <p:ext uri="{BB962C8B-B14F-4D97-AF65-F5344CB8AC3E}">
        <p14:creationId xmlns:p14="http://schemas.microsoft.com/office/powerpoint/2010/main" val="37166660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998CE2-50CC-4E50-88E3-3A3673DA0392}" type="datetimeFigureOut">
              <a:rPr lang="en-US" smtClean="0"/>
              <a:pPr/>
              <a:t>2/11/2017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50EA16-C3AD-48B5-8663-C31E89EC89FF}" type="slidenum">
              <a:rPr lang="en-US" smtClean="0"/>
              <a:pPr/>
              <a:t>‹#›</a:t>
            </a:fld>
            <a:endParaRPr lang="en-US"/>
          </a:p>
        </p:txBody>
      </p:sp>
    </p:spTree>
    <p:extLst>
      <p:ext uri="{BB962C8B-B14F-4D97-AF65-F5344CB8AC3E}">
        <p14:creationId xmlns:p14="http://schemas.microsoft.com/office/powerpoint/2010/main" val="20160953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50EA16-C3AD-48B5-8663-C31E89EC89FF}" type="slidenum">
              <a:rPr lang="en-US" smtClean="0"/>
              <a:pPr/>
              <a:t>1</a:t>
            </a:fld>
            <a:endParaRPr lang="en-US"/>
          </a:p>
        </p:txBody>
      </p:sp>
    </p:spTree>
    <p:extLst>
      <p:ext uri="{BB962C8B-B14F-4D97-AF65-F5344CB8AC3E}">
        <p14:creationId xmlns:p14="http://schemas.microsoft.com/office/powerpoint/2010/main" val="3100728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78D1A7A-157D-44BB-877A-880F5AE6C98C}" type="datetime1">
              <a:rPr lang="en-US" smtClean="0"/>
              <a:t>2/11/2017</a:t>
            </a:fld>
            <a:endParaRPr lang="en-US"/>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7107B96-C2B3-4D01-BB8D-DDA5ED2AC172}" type="datetime1">
              <a:rPr lang="en-US" smtClean="0"/>
              <a:t>2/11/2017</a:t>
            </a:fld>
            <a:endParaRPr lang="en-US"/>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8770CCF-3FAA-4AF9-BBE5-53B8AEA0D48B}" type="datetime1">
              <a:rPr lang="en-US" smtClean="0"/>
              <a:t>2/11/2017</a:t>
            </a:fld>
            <a:endParaRPr lang="en-US"/>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CCA68F-A42B-4A28-B013-7DF424DB577E}" type="datetime1">
              <a:rPr lang="en-US" smtClean="0"/>
              <a:t>2/11/2017</a:t>
            </a:fld>
            <a:endParaRPr lang="en-US"/>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45605A5-2C18-4CA1-B0FE-1FA2C108561F}" type="datetime1">
              <a:rPr lang="en-US" smtClean="0"/>
              <a:t>2/11/2017</a:t>
            </a:fld>
            <a:endParaRPr lang="en-US"/>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39FBA9-1E18-4EB0-A0D4-9D5C39471BED}" type="datetime1">
              <a:rPr lang="en-US" smtClean="0"/>
              <a:t>2/11/2017</a:t>
            </a:fld>
            <a:endParaRPr lang="en-US"/>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01E5BA-5BD2-4E87-BAEF-D9B305E5D2D3}" type="datetime1">
              <a:rPr lang="en-US" smtClean="0"/>
              <a:t>2/11/2017</a:t>
            </a:fld>
            <a:endParaRPr lang="en-US"/>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3AAF414-43F1-4C0F-8E9D-4A44D382B15F}" type="datetime1">
              <a:rPr lang="en-US" smtClean="0"/>
              <a:t>2/11/2017</a:t>
            </a:fld>
            <a:endParaRPr lang="en-US"/>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BAF5ED3-07EA-4E3B-9B0C-0A777457274D}" type="datetime1">
              <a:rPr lang="en-US" smtClean="0"/>
              <a:t>2/11/2017</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EF3919-4613-4E9A-910F-29F97E7F944F}" type="datetime1">
              <a:rPr lang="en-US" smtClean="0"/>
              <a:t>2/11/2017</a:t>
            </a:fld>
            <a:endParaRPr lang="en-US"/>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D876219-D50D-4F40-8841-B7F9791FBF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4FC5DF-2DAF-419B-8478-4A21E2DF35EF}" type="datetime1">
              <a:rPr lang="en-US" smtClean="0"/>
              <a:t>2/11/2017</a:t>
            </a:fld>
            <a:endParaRPr lang="en-US"/>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D876219-D50D-4F40-8841-B7F9791FBF8D}"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7A85AC-84FE-4F98-A886-C8999C046D22}" type="datetime1">
              <a:rPr lang="en-US" smtClean="0"/>
              <a:t>2/11/2017</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D876219-D50D-4F40-8841-B7F9791FBF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12" Type="http://schemas.openxmlformats.org/officeDocument/2006/relationships/image" Target="../media/image19.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jpeg"/><Relationship Id="rId5" Type="http://schemas.openxmlformats.org/officeDocument/2006/relationships/image" Target="../media/image12.jpe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s>
</file>

<file path=ppt/slides/_rels/slide14.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 Id="rId9" Type="http://schemas.openxmlformats.org/officeDocument/2006/relationships/image" Target="../media/image27.jpeg"/></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1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 Id="rId5" Type="http://schemas.openxmlformats.org/officeDocument/2006/relationships/image" Target="../media/image34.jpeg"/><Relationship Id="rId4" Type="http://schemas.openxmlformats.org/officeDocument/2006/relationships/image" Target="../media/image33.jpeg"/></Relationships>
</file>

<file path=ppt/slides/_rels/slide1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5" Type="http://schemas.openxmlformats.org/officeDocument/2006/relationships/image" Target="../media/image38.jpeg"/><Relationship Id="rId4" Type="http://schemas.openxmlformats.org/officeDocument/2006/relationships/image" Target="../media/image37.jpeg"/></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Grp="1" noChangeArrowheads="1" noChangeShapeType="1" noTextEdit="1"/>
          </p:cNvSpPr>
          <p:nvPr>
            <p:ph idx="1"/>
          </p:nvPr>
        </p:nvSpPr>
        <p:spPr bwMode="auto">
          <a:xfrm>
            <a:off x="533400" y="1447800"/>
            <a:ext cx="8077200" cy="2209799"/>
          </a:xfrm>
          <a:prstGeom prst="rect">
            <a:avLst/>
          </a:prstGeom>
        </p:spPr>
        <p:txBody>
          <a:bodyPr wrap="none" fromWordArt="1">
            <a:prstTxWarp prst="textPlain">
              <a:avLst>
                <a:gd name="adj" fmla="val 50000"/>
              </a:avLst>
            </a:prstTxWarp>
          </a:bodyPr>
          <a:lstStyle/>
          <a:p>
            <a:pPr algn="ctr">
              <a:buNone/>
            </a:pPr>
            <a:r>
              <a:rPr lang="en-US" sz="3600" i="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 </a:t>
            </a:r>
            <a:r>
              <a:rPr lang="en-US" sz="1800" i="1"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WELCOME</a:t>
            </a:r>
            <a:endParaRPr lang="en-US" sz="3600" i="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
        <p:nvSpPr>
          <p:cNvPr id="9" name="Rounded Rectangle 8"/>
          <p:cNvSpPr/>
          <p:nvPr/>
        </p:nvSpPr>
        <p:spPr>
          <a:xfrm>
            <a:off x="152400" y="304800"/>
            <a:ext cx="8763000" cy="1066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a:endParaRPr lang="en-US" altLang="en-US" sz="2500" b="1" i="1" dirty="0" smtClean="0"/>
          </a:p>
          <a:p>
            <a:pPr lvl="0" algn="ctr"/>
            <a:endParaRPr lang="en-US" altLang="en-US" sz="2500" b="1" i="1" dirty="0" smtClean="0"/>
          </a:p>
          <a:p>
            <a:pPr lvl="0" algn="ctr"/>
            <a:r>
              <a:rPr lang="en-US" altLang="en-US" sz="2500" b="1" i="1" dirty="0" smtClean="0"/>
              <a:t>K.K.ENTERPRISE </a:t>
            </a:r>
          </a:p>
          <a:p>
            <a:pPr lvl="0" algn="ctr"/>
            <a:r>
              <a:rPr lang="en-US" altLang="en-US" sz="2500" b="1" i="1" dirty="0" smtClean="0"/>
              <a:t> </a:t>
            </a:r>
            <a:r>
              <a:rPr lang="en-US" sz="1200" b="1" dirty="0" smtClean="0">
                <a:solidFill>
                  <a:schemeClr val="tx1"/>
                </a:solidFill>
                <a:latin typeface="Calibri" pitchFamily="34" charset="0"/>
                <a:ea typeface="Times New Roman" pitchFamily="18" charset="0"/>
                <a:cs typeface="Arial" pitchFamily="34" charset="0"/>
              </a:rPr>
              <a:t>Manufacturers &amp; Exporters of  Steel &amp; Stainless Steel Forgings with Grey and Ductile Iron Fully Finished Components</a:t>
            </a:r>
            <a:endParaRPr lang="en-US" sz="1600" dirty="0" smtClean="0">
              <a:solidFill>
                <a:schemeClr val="tx1"/>
              </a:solidFill>
              <a:latin typeface="Arial" pitchFamily="34" charset="0"/>
              <a:cs typeface="Arial" pitchFamily="34" charset="0"/>
            </a:endParaRPr>
          </a:p>
          <a:p>
            <a:pPr algn="ctr"/>
            <a:r>
              <a:rPr lang="en-US" altLang="en-US" sz="2500" b="1" i="1" dirty="0" smtClean="0"/>
              <a:t> </a:t>
            </a:r>
            <a:endParaRPr lang="en-US" sz="2500" dirty="0"/>
          </a:p>
        </p:txBody>
      </p:sp>
      <p:sp>
        <p:nvSpPr>
          <p:cNvPr id="12" name="Rectangle 11"/>
          <p:cNvSpPr/>
          <p:nvPr/>
        </p:nvSpPr>
        <p:spPr>
          <a:xfrm>
            <a:off x="457200" y="3886200"/>
            <a:ext cx="4572000" cy="2277547"/>
          </a:xfrm>
          <a:prstGeom prst="rect">
            <a:avLst/>
          </a:prstGeom>
        </p:spPr>
        <p:txBody>
          <a:bodyPr>
            <a:spAutoFit/>
          </a:bodyPr>
          <a:lstStyle/>
          <a:p>
            <a:pPr>
              <a:defRPr sz="1000"/>
            </a:pPr>
            <a:r>
              <a:rPr lang="en-US" sz="1400" dirty="0" smtClean="0">
                <a:solidFill>
                  <a:srgbClr val="000000"/>
                </a:solidFill>
                <a:latin typeface="Times New Roman" pitchFamily="18" charset="0"/>
                <a:cs typeface="Times New Roman" pitchFamily="18" charset="0"/>
              </a:rPr>
              <a:t>Unit   Address:   </a:t>
            </a:r>
            <a:r>
              <a:rPr lang="en-US" sz="1400" dirty="0" smtClean="0">
                <a:latin typeface="Times New Roman" pitchFamily="18" charset="0"/>
                <a:ea typeface="Times New Roman"/>
                <a:cs typeface="Times New Roman" pitchFamily="18" charset="0"/>
              </a:rPr>
              <a:t>K.K.ENTERPRISE </a:t>
            </a:r>
            <a:endParaRPr lang="en-US" sz="1400" dirty="0" smtClean="0">
              <a:solidFill>
                <a:srgbClr val="000000"/>
              </a:solidFill>
              <a:latin typeface="Times New Roman" pitchFamily="18" charset="0"/>
              <a:cs typeface="Times New Roman" pitchFamily="18" charset="0"/>
            </a:endParaRPr>
          </a:p>
          <a:p>
            <a:pPr>
              <a:defRPr sz="1000"/>
            </a:pPr>
            <a:r>
              <a:rPr lang="en-US" sz="1400" dirty="0" smtClean="0">
                <a:solidFill>
                  <a:srgbClr val="000000"/>
                </a:solidFill>
                <a:latin typeface="Times New Roman" pitchFamily="18" charset="0"/>
                <a:cs typeface="Times New Roman" pitchFamily="18" charset="0"/>
              </a:rPr>
              <a:t>                           </a:t>
            </a:r>
            <a:r>
              <a:rPr lang="en-US" sz="1400" dirty="0" smtClean="0">
                <a:latin typeface="Times New Roman" pitchFamily="18" charset="0"/>
                <a:ea typeface="Times New Roman"/>
                <a:cs typeface="Times New Roman" pitchFamily="18" charset="0"/>
              </a:rPr>
              <a:t>Plot no. 199/3 , road - m</a:t>
            </a:r>
            <a:r>
              <a:rPr lang="en-US" sz="1400" dirty="0" smtClean="0">
                <a:solidFill>
                  <a:srgbClr val="000000"/>
                </a:solidFill>
                <a:latin typeface="Times New Roman" pitchFamily="18" charset="0"/>
                <a:cs typeface="Times New Roman" pitchFamily="18" charset="0"/>
              </a:rPr>
              <a:t>,</a:t>
            </a:r>
          </a:p>
          <a:p>
            <a:pPr>
              <a:defRPr sz="1000"/>
            </a:pPr>
            <a:r>
              <a:rPr lang="en-US" sz="1400" dirty="0" smtClean="0">
                <a:solidFill>
                  <a:srgbClr val="000000"/>
                </a:solidFill>
                <a:latin typeface="Times New Roman" pitchFamily="18" charset="0"/>
                <a:cs typeface="Times New Roman" pitchFamily="18" charset="0"/>
              </a:rPr>
              <a:t>                            </a:t>
            </a:r>
            <a:r>
              <a:rPr lang="en-US" sz="1400" dirty="0" err="1" smtClean="0">
                <a:latin typeface="Times New Roman" pitchFamily="18" charset="0"/>
                <a:ea typeface="Times New Roman"/>
                <a:cs typeface="Times New Roman" pitchFamily="18" charset="0"/>
              </a:rPr>
              <a:t>Aji</a:t>
            </a:r>
            <a:r>
              <a:rPr lang="en-US" sz="1400" dirty="0" smtClean="0">
                <a:latin typeface="Times New Roman" pitchFamily="18" charset="0"/>
                <a:ea typeface="Times New Roman"/>
                <a:cs typeface="Times New Roman" pitchFamily="18" charset="0"/>
              </a:rPr>
              <a:t> GIDC industrial area.,</a:t>
            </a:r>
          </a:p>
          <a:p>
            <a:pPr>
              <a:defRPr sz="1000"/>
            </a:pPr>
            <a:r>
              <a:rPr lang="en-US" sz="1400" dirty="0" smtClean="0">
                <a:solidFill>
                  <a:srgbClr val="000000"/>
                </a:solidFill>
                <a:latin typeface="Times New Roman" pitchFamily="18" charset="0"/>
                <a:cs typeface="Times New Roman" pitchFamily="18" charset="0"/>
              </a:rPr>
              <a:t>                           Near </a:t>
            </a:r>
            <a:r>
              <a:rPr lang="en-US" sz="1400" dirty="0" err="1" smtClean="0">
                <a:solidFill>
                  <a:srgbClr val="000000"/>
                </a:solidFill>
                <a:latin typeface="Times New Roman" pitchFamily="18" charset="0"/>
                <a:cs typeface="Times New Roman" pitchFamily="18" charset="0"/>
              </a:rPr>
              <a:t>balaji</a:t>
            </a:r>
            <a:r>
              <a:rPr lang="en-US" sz="1400" dirty="0" smtClean="0">
                <a:solidFill>
                  <a:srgbClr val="000000"/>
                </a:solidFill>
                <a:latin typeface="Times New Roman" pitchFamily="18" charset="0"/>
                <a:cs typeface="Times New Roman" pitchFamily="18" charset="0"/>
              </a:rPr>
              <a:t> wafers,</a:t>
            </a:r>
          </a:p>
          <a:p>
            <a:pPr>
              <a:defRPr sz="1000"/>
            </a:pPr>
            <a:r>
              <a:rPr lang="en-US" sz="1400" dirty="0" smtClean="0">
                <a:solidFill>
                  <a:srgbClr val="000000"/>
                </a:solidFill>
                <a:latin typeface="Times New Roman" pitchFamily="18" charset="0"/>
                <a:cs typeface="Times New Roman" pitchFamily="18" charset="0"/>
              </a:rPr>
              <a:t>                           </a:t>
            </a:r>
            <a:r>
              <a:rPr lang="en-US" sz="1400" dirty="0" smtClean="0">
                <a:latin typeface="Times New Roman" pitchFamily="18" charset="0"/>
                <a:ea typeface="Times New Roman"/>
                <a:cs typeface="Times New Roman" pitchFamily="18" charset="0"/>
              </a:rPr>
              <a:t>Dist.: Rajkot – 360 002.</a:t>
            </a:r>
          </a:p>
          <a:p>
            <a:r>
              <a:rPr lang="en-US" sz="1400" dirty="0" smtClean="0">
                <a:solidFill>
                  <a:srgbClr val="000000"/>
                </a:solidFill>
                <a:latin typeface="Times New Roman" pitchFamily="18" charset="0"/>
                <a:cs typeface="Times New Roman" pitchFamily="18" charset="0"/>
              </a:rPr>
              <a:t>                           Gujarat-India.</a:t>
            </a:r>
          </a:p>
          <a:p>
            <a:r>
              <a:rPr lang="en-US" sz="1400" dirty="0" smtClean="0">
                <a:latin typeface="Times New Roman" pitchFamily="18" charset="0"/>
                <a:ea typeface="Times New Roman"/>
                <a:cs typeface="Times New Roman" pitchFamily="18" charset="0"/>
              </a:rPr>
              <a:t>                           Contact No.:  9712763990</a:t>
            </a:r>
          </a:p>
          <a:p>
            <a:pPr>
              <a:defRPr sz="1000"/>
            </a:pPr>
            <a:r>
              <a:rPr lang="en-US" sz="1400" dirty="0" smtClean="0">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Email :</a:t>
            </a:r>
            <a:r>
              <a:rPr lang="en-US" sz="1400" u="sng" dirty="0" smtClean="0">
                <a:solidFill>
                  <a:srgbClr val="0000FF"/>
                </a:solidFill>
                <a:latin typeface="Times New Roman" pitchFamily="18" charset="0"/>
                <a:ea typeface="Times New Roman"/>
                <a:cs typeface="Times New Roman" pitchFamily="18" charset="0"/>
                <a:hlinkClick r:id=""/>
              </a:rPr>
              <a:t>k.k.enterprise460@gmail.com</a:t>
            </a:r>
            <a:endParaRPr lang="en-US" sz="1400" dirty="0" smtClean="0">
              <a:solidFill>
                <a:srgbClr val="000000"/>
              </a:solidFill>
              <a:latin typeface="Times New Roman" pitchFamily="18" charset="0"/>
              <a:cs typeface="Times New Roman" pitchFamily="18" charset="0"/>
            </a:endParaRPr>
          </a:p>
          <a:p>
            <a:pPr>
              <a:defRPr sz="1000"/>
            </a:pPr>
            <a:r>
              <a:rPr lang="en-US" sz="1400" dirty="0" smtClean="0">
                <a:solidFill>
                  <a:srgbClr val="000000"/>
                </a:solidFill>
                <a:latin typeface="Times New Roman" pitchFamily="18" charset="0"/>
                <a:cs typeface="Times New Roman" pitchFamily="18" charset="0"/>
              </a:rPr>
              <a:t>                            </a:t>
            </a:r>
            <a:r>
              <a:rPr lang="en-US" sz="1400" dirty="0" err="1" smtClean="0">
                <a:solidFill>
                  <a:srgbClr val="000000"/>
                </a:solidFill>
                <a:latin typeface="Times New Roman" pitchFamily="18" charset="0"/>
                <a:cs typeface="Times New Roman" pitchFamily="18" charset="0"/>
              </a:rPr>
              <a:t>Website:</a:t>
            </a:r>
            <a:r>
              <a:rPr lang="en-US" sz="1400" u="sng" dirty="0" err="1" smtClean="0">
                <a:solidFill>
                  <a:srgbClr val="0000FF"/>
                </a:solidFill>
                <a:latin typeface="Times New Roman" pitchFamily="18" charset="0"/>
                <a:ea typeface="Times New Roman"/>
                <a:cs typeface="Times New Roman" pitchFamily="18" charset="0"/>
                <a:hlinkClick r:id=""/>
              </a:rPr>
              <a:t>www.k.k.enterpriseindia.com</a:t>
            </a:r>
            <a:endParaRPr lang="en-US" sz="1400" dirty="0" smtClean="0">
              <a:solidFill>
                <a:srgbClr val="000000"/>
              </a:solidFill>
              <a:latin typeface="Times New Roman" pitchFamily="18" charset="0"/>
              <a:cs typeface="Times New Roman" pitchFamily="18" charset="0"/>
            </a:endParaRPr>
          </a:p>
          <a:p>
            <a:pPr>
              <a:defRPr sz="1000"/>
            </a:pPr>
            <a:r>
              <a:rPr lang="en-US" sz="1600" dirty="0" smtClean="0">
                <a:solidFill>
                  <a:srgbClr val="000000"/>
                </a:solidFill>
                <a:latin typeface="Calibri"/>
              </a:rPr>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2" name="Rounded Rectangle 11"/>
          <p:cNvSpPr/>
          <p:nvPr/>
        </p:nvSpPr>
        <p:spPr>
          <a:xfrm>
            <a:off x="1447800" y="1066800"/>
            <a:ext cx="6400800" cy="4648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ct val="150000"/>
              </a:lnSpc>
            </a:pPr>
            <a:r>
              <a:rPr lang="en-US" sz="2800" b="1" i="1" dirty="0" smtClean="0">
                <a:solidFill>
                  <a:srgbClr val="00B050"/>
                </a:solidFill>
                <a:latin typeface="Times New Roman" pitchFamily="18" charset="0"/>
                <a:cs typeface="Times New Roman" pitchFamily="18" charset="0"/>
              </a:rPr>
              <a:t>               </a:t>
            </a:r>
          </a:p>
          <a:p>
            <a:pPr>
              <a:lnSpc>
                <a:spcPct val="150000"/>
              </a:lnSpc>
            </a:pPr>
            <a:r>
              <a:rPr lang="en-US" sz="2800" b="1" i="1" dirty="0">
                <a:solidFill>
                  <a:srgbClr val="00B050"/>
                </a:solidFill>
                <a:latin typeface="Times New Roman" pitchFamily="18" charset="0"/>
                <a:cs typeface="Times New Roman" pitchFamily="18" charset="0"/>
              </a:rPr>
              <a:t> </a:t>
            </a:r>
            <a:r>
              <a:rPr lang="en-US" sz="2800" b="1" i="1" dirty="0" smtClean="0">
                <a:solidFill>
                  <a:srgbClr val="00B050"/>
                </a:solidFill>
                <a:latin typeface="Times New Roman" pitchFamily="18" charset="0"/>
                <a:cs typeface="Times New Roman" pitchFamily="18" charset="0"/>
              </a:rPr>
              <a:t>           Testing &amp; Inspection</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CMM (Coordinate Measuring Machine</a:t>
            </a:r>
            <a:r>
              <a:rPr lang="en-US" sz="2000" kern="0" dirty="0" smtClean="0">
                <a:solidFill>
                  <a:schemeClr val="tx1"/>
                </a:solidFill>
                <a:latin typeface="Times New Roman" charset="0"/>
              </a:rPr>
              <a:t>) – </a:t>
            </a:r>
            <a:r>
              <a:rPr lang="en-US" sz="1200" kern="0" dirty="0" smtClean="0">
                <a:solidFill>
                  <a:schemeClr val="tx1"/>
                </a:solidFill>
                <a:latin typeface="Times New Roman" charset="0"/>
              </a:rPr>
              <a:t>Near by location</a:t>
            </a:r>
            <a:r>
              <a:rPr lang="en-US" sz="2000" kern="0" dirty="0" smtClean="0">
                <a:solidFill>
                  <a:schemeClr val="tx1"/>
                </a:solidFill>
                <a:latin typeface="Times New Roman" charset="0"/>
              </a:rPr>
              <a:t> </a:t>
            </a:r>
            <a:endParaRPr lang="en-US" sz="2000" kern="0" dirty="0" smtClean="0">
              <a:solidFill>
                <a:schemeClr val="tx1"/>
              </a:solidFill>
              <a:latin typeface="Times New Roman" charset="0"/>
            </a:endParaRP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Contour Measurement – Near by </a:t>
            </a:r>
            <a:r>
              <a:rPr lang="en-US" sz="2000" kern="0" dirty="0">
                <a:solidFill>
                  <a:schemeClr val="tx1"/>
                </a:solidFill>
                <a:latin typeface="Times New Roman" charset="0"/>
              </a:rPr>
              <a:t>location - </a:t>
            </a:r>
            <a:r>
              <a:rPr lang="en-US" sz="1000" kern="0" dirty="0">
                <a:solidFill>
                  <a:schemeClr val="tx1"/>
                </a:solidFill>
                <a:latin typeface="Times New Roman" charset="0"/>
              </a:rPr>
              <a:t>Near by location</a:t>
            </a:r>
            <a:endParaRPr lang="en-US" sz="1000" kern="0" dirty="0" smtClean="0">
              <a:solidFill>
                <a:schemeClr val="tx1"/>
              </a:solidFill>
              <a:latin typeface="Times New Roman" charset="0"/>
            </a:endParaRP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Magnetic / Ultrasonic test for Crack Detection</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Surface Roughness Testing</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Hardness Testing (Rockwell &amp; Brinell)</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Dial Gauges, Micrometers &amp; Vernier etc.</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Impact Testing Machine</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Universal testing Machine</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Jominy End Quench Testing Machine</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Chemical Composition for Casting</a:t>
            </a:r>
          </a:p>
          <a:p>
            <a:pPr marL="342900" lvl="0" indent="-342900" fontAlgn="base">
              <a:lnSpc>
                <a:spcPct val="90000"/>
              </a:lnSpc>
              <a:spcBef>
                <a:spcPct val="20000"/>
              </a:spcBef>
              <a:spcAft>
                <a:spcPct val="0"/>
              </a:spcAft>
              <a:buSzPct val="85000"/>
              <a:buFont typeface="Wingdings" pitchFamily="2" charset="2"/>
              <a:buChar char="Ø"/>
            </a:pPr>
            <a:r>
              <a:rPr lang="en-US" sz="2000" kern="0" dirty="0" smtClean="0">
                <a:solidFill>
                  <a:schemeClr val="tx1"/>
                </a:solidFill>
                <a:latin typeface="Times New Roman" charset="0"/>
              </a:rPr>
              <a:t>Sand Testing Facility (out sourced and shortly will be in-house)</a:t>
            </a:r>
          </a:p>
          <a:p>
            <a:pPr>
              <a:lnSpc>
                <a:spcPct val="150000"/>
              </a:lnSpc>
              <a:buFont typeface="Wingdings" pitchFamily="2" charset="2"/>
              <a:buChar char="Ø"/>
            </a:pPr>
            <a:endParaRPr lang="en-US" dirty="0" smtClean="0">
              <a:latin typeface="Times New Roman" charset="0"/>
            </a:endParaRPr>
          </a:p>
          <a:p>
            <a:pPr algn="ctr"/>
            <a:endParaRPr lang="en-US" dirty="0"/>
          </a:p>
        </p:txBody>
      </p:sp>
      <p:sp>
        <p:nvSpPr>
          <p:cNvPr id="10" name="Rectangle 9"/>
          <p:cNvSpPr/>
          <p:nvPr/>
        </p:nvSpPr>
        <p:spPr>
          <a:xfrm>
            <a:off x="2362200" y="533400"/>
            <a:ext cx="41910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Equipment List</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38200" y="990600"/>
            <a:ext cx="7010400" cy="7478970"/>
          </a:xfrm>
          <a:prstGeom prst="rect">
            <a:avLst/>
          </a:prstGeom>
        </p:spPr>
        <p:txBody>
          <a:bodyPr wrap="square">
            <a:spAutoFit/>
          </a:bodyPr>
          <a:lstStyle/>
          <a:p>
            <a:r>
              <a:rPr lang="en-US" altLang="en-US" sz="2400" b="1" u="sng" dirty="0" smtClean="0">
                <a:latin typeface="Times New Roman" pitchFamily="18" charset="0"/>
                <a:cs typeface="Times New Roman" pitchFamily="18" charset="0"/>
              </a:rPr>
              <a:t>Forging</a:t>
            </a:r>
          </a:p>
          <a:p>
            <a:pPr>
              <a:buFont typeface="Wingdings" pitchFamily="2" charset="2"/>
              <a:buChar char="Ø"/>
            </a:pPr>
            <a:r>
              <a:rPr lang="en-US" altLang="en-US" sz="2400" dirty="0" smtClean="0">
                <a:latin typeface="Times New Roman" pitchFamily="18" charset="0"/>
                <a:cs typeface="Times New Roman" pitchFamily="18" charset="0"/>
              </a:rPr>
              <a:t>Weight per Piece		: 0.1 Kg to 35 Kgs</a:t>
            </a:r>
          </a:p>
          <a:p>
            <a:endParaRPr lang="en-US" altLang="en-US" sz="2400" dirty="0" smtClean="0">
              <a:latin typeface="Times New Roman" pitchFamily="18" charset="0"/>
              <a:cs typeface="Times New Roman" pitchFamily="18" charset="0"/>
            </a:endParaRPr>
          </a:p>
          <a:p>
            <a:pPr>
              <a:buFont typeface="Wingdings" pitchFamily="2" charset="2"/>
              <a:buChar char="Ø"/>
            </a:pPr>
            <a:r>
              <a:rPr lang="en-US" altLang="en-US" sz="2400" dirty="0" smtClean="0">
                <a:latin typeface="Times New Roman" pitchFamily="18" charset="0"/>
                <a:cs typeface="Times New Roman" pitchFamily="18" charset="0"/>
              </a:rPr>
              <a:t>Round Forging		: Ring Outer Dia. Up to                        				  400 mm &amp; 100.00 mm 		                          Thickness</a:t>
            </a:r>
          </a:p>
          <a:p>
            <a:r>
              <a:rPr lang="en-US" altLang="en-US" sz="2400" dirty="0" smtClean="0">
                <a:latin typeface="Times New Roman" pitchFamily="18" charset="0"/>
                <a:cs typeface="Times New Roman" pitchFamily="18" charset="0"/>
              </a:rPr>
              <a:t>					</a:t>
            </a:r>
          </a:p>
          <a:p>
            <a:pPr>
              <a:buFont typeface="Wingdings" pitchFamily="2" charset="2"/>
              <a:buChar char="Ø"/>
            </a:pPr>
            <a:r>
              <a:rPr lang="en-US" altLang="en-US" sz="2400" dirty="0" smtClean="0">
                <a:latin typeface="Times New Roman" pitchFamily="18" charset="0"/>
                <a:cs typeface="Times New Roman" pitchFamily="18" charset="0"/>
              </a:rPr>
              <a:t>Profile  Job Forging		: 0.1 Kg to 20.0 </a:t>
            </a:r>
            <a:r>
              <a:rPr lang="en-US" altLang="en-US" sz="2400" dirty="0" err="1" smtClean="0">
                <a:latin typeface="Times New Roman" pitchFamily="18" charset="0"/>
                <a:cs typeface="Times New Roman" pitchFamily="18" charset="0"/>
              </a:rPr>
              <a:t>Kgs</a:t>
            </a:r>
            <a:endParaRPr lang="en-US" altLang="en-US" sz="2400" dirty="0" smtClean="0">
              <a:latin typeface="Times New Roman" pitchFamily="18" charset="0"/>
              <a:cs typeface="Times New Roman" pitchFamily="18" charset="0"/>
            </a:endParaRPr>
          </a:p>
          <a:p>
            <a:pPr>
              <a:buFont typeface="Wingdings" pitchFamily="2" charset="2"/>
              <a:buChar char="Ø"/>
            </a:pPr>
            <a:endParaRPr lang="en-US" altLang="en-US" sz="2400" dirty="0">
              <a:latin typeface="Times New Roman" pitchFamily="18" charset="0"/>
              <a:cs typeface="Times New Roman" pitchFamily="18" charset="0"/>
            </a:endParaRPr>
          </a:p>
          <a:p>
            <a:r>
              <a:rPr lang="en-US" altLang="en-US" sz="2400" b="1" u="sng" dirty="0" smtClean="0">
                <a:latin typeface="Times New Roman" pitchFamily="18" charset="0"/>
                <a:cs typeface="Times New Roman" pitchFamily="18" charset="0"/>
              </a:rPr>
              <a:t>Casting</a:t>
            </a:r>
          </a:p>
          <a:p>
            <a:pPr>
              <a:buFont typeface="Wingdings" pitchFamily="2" charset="2"/>
              <a:buChar char="Ø"/>
            </a:pPr>
            <a:r>
              <a:rPr lang="en-US" altLang="en-US" sz="2400" dirty="0" smtClean="0">
                <a:latin typeface="Times New Roman" pitchFamily="18" charset="0"/>
                <a:cs typeface="Times New Roman" pitchFamily="18" charset="0"/>
              </a:rPr>
              <a:t>Weight per Piece		: 200 </a:t>
            </a:r>
            <a:r>
              <a:rPr lang="en-US" altLang="en-US" sz="2400" dirty="0" err="1" smtClean="0">
                <a:latin typeface="Times New Roman" pitchFamily="18" charset="0"/>
                <a:cs typeface="Times New Roman" pitchFamily="18" charset="0"/>
              </a:rPr>
              <a:t>Kgs</a:t>
            </a:r>
            <a:endParaRPr lang="en-US" altLang="en-US" sz="2400" dirty="0" smtClean="0">
              <a:latin typeface="Times New Roman" pitchFamily="18" charset="0"/>
              <a:cs typeface="Times New Roman" pitchFamily="18" charset="0"/>
            </a:endParaRPr>
          </a:p>
          <a:p>
            <a:r>
              <a:rPr lang="en-US" altLang="en-US" sz="2400" dirty="0" smtClean="0">
                <a:latin typeface="Times New Roman" pitchFamily="18" charset="0"/>
                <a:cs typeface="Times New Roman" pitchFamily="18" charset="0"/>
              </a:rPr>
              <a:t>   				CI and SG-IRON</a:t>
            </a:r>
          </a:p>
          <a:p>
            <a:pPr>
              <a:buFont typeface="Wingdings" pitchFamily="2" charset="2"/>
              <a:buChar char="Ø"/>
            </a:pPr>
            <a:r>
              <a:rPr lang="en-US" altLang="en-US" sz="2400" dirty="0" smtClean="0">
                <a:latin typeface="Times New Roman" pitchFamily="18" charset="0"/>
                <a:cs typeface="Times New Roman" pitchFamily="18" charset="0"/>
              </a:rPr>
              <a:t>Weight </a:t>
            </a:r>
            <a:r>
              <a:rPr lang="en-US" altLang="en-US" sz="2400" dirty="0">
                <a:latin typeface="Times New Roman" pitchFamily="18" charset="0"/>
                <a:cs typeface="Times New Roman" pitchFamily="18" charset="0"/>
              </a:rPr>
              <a:t>per Piece		: </a:t>
            </a:r>
            <a:r>
              <a:rPr lang="en-US" altLang="en-US" sz="2400" dirty="0" smtClean="0">
                <a:latin typeface="Times New Roman" pitchFamily="18" charset="0"/>
                <a:cs typeface="Times New Roman" pitchFamily="18" charset="0"/>
              </a:rPr>
              <a:t>350 </a:t>
            </a:r>
            <a:r>
              <a:rPr lang="en-US" altLang="en-US" sz="2400" dirty="0" err="1" smtClean="0">
                <a:latin typeface="Times New Roman" pitchFamily="18" charset="0"/>
                <a:cs typeface="Times New Roman" pitchFamily="18" charset="0"/>
              </a:rPr>
              <a:t>Kgs</a:t>
            </a:r>
            <a:r>
              <a:rPr lang="en-US" altLang="en-US" sz="2400" dirty="0" smtClean="0">
                <a:latin typeface="Times New Roman" pitchFamily="18" charset="0"/>
                <a:cs typeface="Times New Roman" pitchFamily="18" charset="0"/>
              </a:rPr>
              <a:t> - Steel Casting 				(Sand)</a:t>
            </a:r>
            <a:endParaRPr lang="en-US" altLang="en-US" sz="2400" dirty="0">
              <a:latin typeface="Times New Roman" pitchFamily="18" charset="0"/>
              <a:cs typeface="Times New Roman" pitchFamily="18" charset="0"/>
            </a:endParaRPr>
          </a:p>
          <a:p>
            <a:endParaRPr lang="en-US" altLang="en-US" sz="2400" dirty="0" smtClean="0">
              <a:latin typeface="Times New Roman" pitchFamily="18" charset="0"/>
              <a:cs typeface="Times New Roman" pitchFamily="18" charset="0"/>
            </a:endParaRPr>
          </a:p>
          <a:p>
            <a:endParaRPr lang="en-US" altLang="en-US" sz="2400" dirty="0">
              <a:latin typeface="Times New Roman" pitchFamily="18" charset="0"/>
              <a:cs typeface="Times New Roman" pitchFamily="18" charset="0"/>
            </a:endParaRPr>
          </a:p>
          <a:p>
            <a:endParaRPr lang="en-US" altLang="en-US" sz="2400" dirty="0">
              <a:latin typeface="Times New Roman" pitchFamily="18" charset="0"/>
              <a:cs typeface="Times New Roman" pitchFamily="18" charset="0"/>
            </a:endParaRPr>
          </a:p>
          <a:p>
            <a:r>
              <a:rPr lang="en-US" altLang="en-US" sz="2400" dirty="0">
                <a:latin typeface="Times New Roman" pitchFamily="18" charset="0"/>
                <a:cs typeface="Times New Roman" pitchFamily="18" charset="0"/>
              </a:rPr>
              <a:t>					</a:t>
            </a:r>
            <a:endParaRPr lang="en-US" altLang="en-US" sz="2400" b="1" u="sng" dirty="0" smtClean="0">
              <a:latin typeface="Times New Roman" pitchFamily="18" charset="0"/>
              <a:cs typeface="Times New Roman" pitchFamily="18" charset="0"/>
            </a:endParaRPr>
          </a:p>
          <a:p>
            <a:endParaRPr lang="en-US" altLang="en-US" sz="2400" b="1" u="sng" dirty="0">
              <a:latin typeface="Times New Roman" pitchFamily="18" charset="0"/>
              <a:cs typeface="Times New Roman" pitchFamily="18" charset="0"/>
            </a:endParaRPr>
          </a:p>
          <a:p>
            <a:r>
              <a:rPr lang="en-US" altLang="en-US" sz="2400" dirty="0" smtClean="0">
                <a:latin typeface="Times New Roman" pitchFamily="18" charset="0"/>
                <a:cs typeface="Times New Roman" pitchFamily="18" charset="0"/>
              </a:rPr>
              <a:t> 		</a:t>
            </a:r>
          </a:p>
        </p:txBody>
      </p:sp>
      <p:sp>
        <p:nvSpPr>
          <p:cNvPr id="10" name="Rectangle 9"/>
          <p:cNvSpPr/>
          <p:nvPr/>
        </p:nvSpPr>
        <p:spPr>
          <a:xfrm>
            <a:off x="2057400" y="533400"/>
            <a:ext cx="5181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Technical Capabilities- Weight</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57400" y="533400"/>
            <a:ext cx="5181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Industries we are serving</a:t>
            </a:r>
            <a:endParaRPr lang="en-IN" sz="2800" b="1" dirty="0">
              <a:latin typeface="Times New Roman" pitchFamily="18" charset="0"/>
              <a:cs typeface="Times New Roman" pitchFamily="18" charset="0"/>
            </a:endParaRPr>
          </a:p>
        </p:txBody>
      </p:sp>
      <p:sp>
        <p:nvSpPr>
          <p:cNvPr id="8" name="Rectangle 7"/>
          <p:cNvSpPr/>
          <p:nvPr/>
        </p:nvSpPr>
        <p:spPr>
          <a:xfrm>
            <a:off x="609600" y="1447801"/>
            <a:ext cx="7848600" cy="2400657"/>
          </a:xfrm>
          <a:prstGeom prst="rect">
            <a:avLst/>
          </a:prstGeom>
        </p:spPr>
        <p:txBody>
          <a:bodyPr wrap="square">
            <a:spAutoFit/>
          </a:bodyPr>
          <a:lstStyle/>
          <a:p>
            <a:pPr>
              <a:buFont typeface="Wingdings" pitchFamily="2" charset="2"/>
              <a:buChar char="Ø"/>
            </a:pPr>
            <a:r>
              <a:rPr lang="en-US"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Automobiles</a:t>
            </a:r>
          </a:p>
          <a:p>
            <a:pPr>
              <a:buFont typeface="Wingdings" pitchFamily="2" charset="2"/>
              <a:buChar char="Ø"/>
            </a:pPr>
            <a:r>
              <a:rPr lang="en-US" sz="2500" dirty="0" smtClean="0">
                <a:latin typeface="Times New Roman" pitchFamily="18" charset="0"/>
                <a:cs typeface="Times New Roman" pitchFamily="18" charset="0"/>
              </a:rPr>
              <a:t> Industrial Valves &amp; Pumps </a:t>
            </a:r>
            <a:endParaRPr lang="en-IN" sz="2500" dirty="0" smtClean="0">
              <a:latin typeface="Times New Roman" pitchFamily="18" charset="0"/>
              <a:cs typeface="Times New Roman" pitchFamily="18" charset="0"/>
            </a:endParaRPr>
          </a:p>
          <a:p>
            <a:pPr>
              <a:buFont typeface="Wingdings" pitchFamily="2" charset="2"/>
              <a:buChar char="Ø"/>
            </a:pPr>
            <a:r>
              <a:rPr lang="en-US" sz="2500" dirty="0" smtClean="0">
                <a:latin typeface="Times New Roman" pitchFamily="18" charset="0"/>
                <a:cs typeface="Times New Roman" pitchFamily="18" charset="0"/>
              </a:rPr>
              <a:t>Boiler &amp; Turbine Parts </a:t>
            </a:r>
          </a:p>
          <a:p>
            <a:pPr>
              <a:buFont typeface="Wingdings" pitchFamily="2" charset="2"/>
              <a:buChar char="Ø"/>
            </a:pPr>
            <a:r>
              <a:rPr lang="en-US" sz="2500" dirty="0" smtClean="0">
                <a:latin typeface="Times New Roman" pitchFamily="18" charset="0"/>
                <a:cs typeface="Times New Roman" pitchFamily="18" charset="0"/>
              </a:rPr>
              <a:t>Marine </a:t>
            </a:r>
          </a:p>
          <a:p>
            <a:pPr>
              <a:buFont typeface="Wingdings" pitchFamily="2" charset="2"/>
              <a:buChar char="Ø"/>
            </a:pPr>
            <a:r>
              <a:rPr lang="en-US" sz="2500" dirty="0" smtClean="0">
                <a:latin typeface="Times New Roman" pitchFamily="18" charset="0"/>
                <a:cs typeface="Times New Roman" pitchFamily="18" charset="0"/>
              </a:rPr>
              <a:t>Earth Moving  Equipment</a:t>
            </a:r>
          </a:p>
          <a:p>
            <a:pPr>
              <a:buFont typeface="Wingdings" pitchFamily="2" charset="2"/>
              <a:buChar char="Ø"/>
            </a:pPr>
            <a:r>
              <a:rPr lang="en-US" sz="2500" dirty="0" smtClean="0">
                <a:latin typeface="Times New Roman" pitchFamily="18" charset="0"/>
                <a:cs typeface="Times New Roman" pitchFamily="18" charset="0"/>
              </a:rPr>
              <a:t>Hardware &amp; </a:t>
            </a:r>
            <a:r>
              <a:rPr lang="en-US" sz="2500" smtClean="0">
                <a:latin typeface="Times New Roman" pitchFamily="18" charset="0"/>
                <a:cs typeface="Times New Roman" pitchFamily="18" charset="0"/>
              </a:rPr>
              <a:t>Power Transmission</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8" name="Picture 16" descr="C:\Users\Nilesh Patel\Desktop\28.4.2014 OK\DSC_4217.jpg"/>
          <p:cNvPicPr>
            <a:picLocks noGrp="1" noChangeAspect="1" noChangeArrowheads="1"/>
          </p:cNvPicPr>
          <p:nvPr>
            <p:ph idx="1"/>
          </p:nvPr>
        </p:nvPicPr>
        <p:blipFill>
          <a:blip r:embed="rId2" cstate="email"/>
          <a:srcRect/>
          <a:stretch>
            <a:fillRect/>
          </a:stretch>
        </p:blipFill>
        <p:spPr bwMode="auto">
          <a:xfrm>
            <a:off x="457200" y="1066800"/>
            <a:ext cx="2057400" cy="1543050"/>
          </a:xfrm>
          <a:prstGeom prst="rect">
            <a:avLst/>
          </a:prstGeom>
          <a:ln>
            <a:noFill/>
          </a:ln>
          <a:effectLst>
            <a:softEdge rad="112500"/>
          </a:effectLst>
        </p:spPr>
      </p:pic>
      <p:pic>
        <p:nvPicPr>
          <p:cNvPr id="3089" name="Picture 17" descr="C:\Users\Nilesh Patel\Desktop\28.4.2014 OK\Custom Flange.jpg"/>
          <p:cNvPicPr>
            <a:picLocks noChangeAspect="1" noChangeArrowheads="1"/>
          </p:cNvPicPr>
          <p:nvPr/>
        </p:nvPicPr>
        <p:blipFill>
          <a:blip r:embed="rId3" cstate="email"/>
          <a:srcRect/>
          <a:stretch>
            <a:fillRect/>
          </a:stretch>
        </p:blipFill>
        <p:spPr bwMode="auto">
          <a:xfrm>
            <a:off x="2667000" y="1143000"/>
            <a:ext cx="1854200" cy="1524000"/>
          </a:xfrm>
          <a:prstGeom prst="rect">
            <a:avLst/>
          </a:prstGeom>
          <a:ln>
            <a:noFill/>
          </a:ln>
          <a:effectLst>
            <a:softEdge rad="112500"/>
          </a:effectLst>
        </p:spPr>
      </p:pic>
      <p:pic>
        <p:nvPicPr>
          <p:cNvPr id="3090" name="Picture 18" descr="C:\Users\Nilesh Patel\Desktop\28.4.2014 OK\Cover Flange.jpg"/>
          <p:cNvPicPr>
            <a:picLocks noChangeAspect="1" noChangeArrowheads="1"/>
          </p:cNvPicPr>
          <p:nvPr/>
        </p:nvPicPr>
        <p:blipFill>
          <a:blip r:embed="rId4" cstate="email"/>
          <a:srcRect/>
          <a:stretch>
            <a:fillRect/>
          </a:stretch>
        </p:blipFill>
        <p:spPr bwMode="auto">
          <a:xfrm>
            <a:off x="4648200" y="1143000"/>
            <a:ext cx="1981200" cy="1524000"/>
          </a:xfrm>
          <a:prstGeom prst="rect">
            <a:avLst/>
          </a:prstGeom>
          <a:ln>
            <a:noFill/>
          </a:ln>
          <a:effectLst>
            <a:softEdge rad="112500"/>
          </a:effectLst>
        </p:spPr>
      </p:pic>
      <p:pic>
        <p:nvPicPr>
          <p:cNvPr id="3091" name="Picture 19" descr="C:\Users\Nilesh Patel\Desktop\28.4.2014 OK\DSC_4873.jpg"/>
          <p:cNvPicPr>
            <a:picLocks noChangeAspect="1" noChangeArrowheads="1"/>
          </p:cNvPicPr>
          <p:nvPr/>
        </p:nvPicPr>
        <p:blipFill>
          <a:blip r:embed="rId5" cstate="email"/>
          <a:srcRect/>
          <a:stretch>
            <a:fillRect/>
          </a:stretch>
        </p:blipFill>
        <p:spPr bwMode="auto">
          <a:xfrm>
            <a:off x="6705600" y="1295400"/>
            <a:ext cx="1981200" cy="1447800"/>
          </a:xfrm>
          <a:prstGeom prst="rect">
            <a:avLst/>
          </a:prstGeom>
          <a:ln>
            <a:noFill/>
          </a:ln>
          <a:effectLst>
            <a:softEdge rad="112500"/>
          </a:effectLst>
        </p:spPr>
      </p:pic>
      <p:pic>
        <p:nvPicPr>
          <p:cNvPr id="3092" name="Picture 20" descr="C:\Users\Nilesh Patel\Desktop\28.4.2014 OK\Setting Disc.jpg"/>
          <p:cNvPicPr>
            <a:picLocks noChangeAspect="1" noChangeArrowheads="1"/>
          </p:cNvPicPr>
          <p:nvPr/>
        </p:nvPicPr>
        <p:blipFill>
          <a:blip r:embed="rId6" cstate="email"/>
          <a:srcRect/>
          <a:stretch>
            <a:fillRect/>
          </a:stretch>
        </p:blipFill>
        <p:spPr bwMode="auto">
          <a:xfrm>
            <a:off x="457200" y="2819400"/>
            <a:ext cx="2057400" cy="1543050"/>
          </a:xfrm>
          <a:prstGeom prst="rect">
            <a:avLst/>
          </a:prstGeom>
          <a:ln>
            <a:noFill/>
          </a:ln>
          <a:effectLst>
            <a:softEdge rad="112500"/>
          </a:effectLst>
        </p:spPr>
      </p:pic>
      <p:pic>
        <p:nvPicPr>
          <p:cNvPr id="3093" name="Picture 21" descr="C:\Users\Nilesh Patel\Desktop\28.4.2014 OK\RD Housing.jpg"/>
          <p:cNvPicPr>
            <a:picLocks noChangeAspect="1" noChangeArrowheads="1"/>
          </p:cNvPicPr>
          <p:nvPr/>
        </p:nvPicPr>
        <p:blipFill>
          <a:blip r:embed="rId7" cstate="email"/>
          <a:srcRect/>
          <a:stretch>
            <a:fillRect/>
          </a:stretch>
        </p:blipFill>
        <p:spPr bwMode="auto">
          <a:xfrm>
            <a:off x="2743200" y="3124200"/>
            <a:ext cx="1905000" cy="1600200"/>
          </a:xfrm>
          <a:prstGeom prst="rect">
            <a:avLst/>
          </a:prstGeom>
          <a:ln>
            <a:noFill/>
          </a:ln>
          <a:effectLst>
            <a:softEdge rad="112500"/>
          </a:effectLst>
        </p:spPr>
      </p:pic>
      <p:pic>
        <p:nvPicPr>
          <p:cNvPr id="3094" name="Picture 22" descr="C:\Users\Nilesh Patel\Desktop\28.4.2014 OK\Sq Flange.jpg"/>
          <p:cNvPicPr>
            <a:picLocks noChangeAspect="1" noChangeArrowheads="1"/>
          </p:cNvPicPr>
          <p:nvPr/>
        </p:nvPicPr>
        <p:blipFill>
          <a:blip r:embed="rId8" cstate="email"/>
          <a:srcRect/>
          <a:stretch>
            <a:fillRect/>
          </a:stretch>
        </p:blipFill>
        <p:spPr bwMode="auto">
          <a:xfrm>
            <a:off x="4876800" y="3048000"/>
            <a:ext cx="1935480" cy="1600200"/>
          </a:xfrm>
          <a:prstGeom prst="rect">
            <a:avLst/>
          </a:prstGeom>
          <a:ln>
            <a:noFill/>
          </a:ln>
          <a:effectLst>
            <a:softEdge rad="112500"/>
          </a:effectLst>
        </p:spPr>
      </p:pic>
      <p:pic>
        <p:nvPicPr>
          <p:cNvPr id="3095" name="Picture 23" descr="C:\Users\Nilesh Patel\Desktop\28.4.2014 OK\Ram Connection.jpg"/>
          <p:cNvPicPr>
            <a:picLocks noChangeAspect="1" noChangeArrowheads="1"/>
          </p:cNvPicPr>
          <p:nvPr/>
        </p:nvPicPr>
        <p:blipFill>
          <a:blip r:embed="rId9" cstate="email"/>
          <a:srcRect/>
          <a:stretch>
            <a:fillRect/>
          </a:stretch>
        </p:blipFill>
        <p:spPr bwMode="auto">
          <a:xfrm>
            <a:off x="6934200" y="2971800"/>
            <a:ext cx="1828800" cy="3200400"/>
          </a:xfrm>
          <a:prstGeom prst="rect">
            <a:avLst/>
          </a:prstGeom>
          <a:ln>
            <a:noFill/>
          </a:ln>
          <a:effectLst>
            <a:softEdge rad="112500"/>
          </a:effectLst>
        </p:spPr>
      </p:pic>
      <p:pic>
        <p:nvPicPr>
          <p:cNvPr id="3096" name="Picture 24" descr="C:\Users\Nilesh Patel\Desktop\28.4.2014 OK\Yoke.jpg"/>
          <p:cNvPicPr>
            <a:picLocks noChangeAspect="1" noChangeArrowheads="1"/>
          </p:cNvPicPr>
          <p:nvPr/>
        </p:nvPicPr>
        <p:blipFill>
          <a:blip r:embed="rId10" cstate="email"/>
          <a:srcRect/>
          <a:stretch>
            <a:fillRect/>
          </a:stretch>
        </p:blipFill>
        <p:spPr bwMode="auto">
          <a:xfrm>
            <a:off x="457200" y="4495800"/>
            <a:ext cx="2057400" cy="1600200"/>
          </a:xfrm>
          <a:prstGeom prst="rect">
            <a:avLst/>
          </a:prstGeom>
          <a:ln>
            <a:noFill/>
          </a:ln>
          <a:effectLst>
            <a:softEdge rad="112500"/>
          </a:effectLst>
        </p:spPr>
      </p:pic>
      <p:pic>
        <p:nvPicPr>
          <p:cNvPr id="3097" name="Picture 25" descr="C:\Users\Nilesh Patel\Desktop\28.4.2014 OK\Axle Hub.jpg"/>
          <p:cNvPicPr>
            <a:picLocks noChangeAspect="1" noChangeArrowheads="1"/>
          </p:cNvPicPr>
          <p:nvPr/>
        </p:nvPicPr>
        <p:blipFill>
          <a:blip r:embed="rId11" cstate="email"/>
          <a:srcRect/>
          <a:stretch>
            <a:fillRect/>
          </a:stretch>
        </p:blipFill>
        <p:spPr bwMode="auto">
          <a:xfrm>
            <a:off x="2667000" y="4876800"/>
            <a:ext cx="2057400" cy="1524000"/>
          </a:xfrm>
          <a:prstGeom prst="rect">
            <a:avLst/>
          </a:prstGeom>
          <a:ln>
            <a:noFill/>
          </a:ln>
          <a:effectLst>
            <a:softEdge rad="112500"/>
          </a:effectLst>
        </p:spPr>
      </p:pic>
      <p:pic>
        <p:nvPicPr>
          <p:cNvPr id="3098" name="Picture 26" descr="C:\Users\Nilesh Patel\Desktop\28.4.2014 OK\Hyd Chamber Body.jpg"/>
          <p:cNvPicPr>
            <a:picLocks noChangeAspect="1" noChangeArrowheads="1"/>
          </p:cNvPicPr>
          <p:nvPr/>
        </p:nvPicPr>
        <p:blipFill>
          <a:blip r:embed="rId12" cstate="email"/>
          <a:srcRect/>
          <a:stretch>
            <a:fillRect/>
          </a:stretch>
        </p:blipFill>
        <p:spPr bwMode="auto">
          <a:xfrm>
            <a:off x="4800600" y="4724400"/>
            <a:ext cx="1981200" cy="1524000"/>
          </a:xfrm>
          <a:prstGeom prst="rect">
            <a:avLst/>
          </a:prstGeom>
          <a:ln>
            <a:noFill/>
          </a:ln>
          <a:effectLst>
            <a:softEdge rad="112500"/>
          </a:effectLst>
        </p:spPr>
      </p:pic>
      <p:sp>
        <p:nvSpPr>
          <p:cNvPr id="16" name="Rectangle 15"/>
          <p:cNvSpPr/>
          <p:nvPr/>
        </p:nvSpPr>
        <p:spPr>
          <a:xfrm>
            <a:off x="2743200" y="381000"/>
            <a:ext cx="3276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IN" sz="2800" b="1" dirty="0" smtClean="0"/>
              <a:t>Product Range</a:t>
            </a:r>
            <a:endParaRPr lang="en-IN"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0" y="381000"/>
            <a:ext cx="3276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IN" sz="2800" b="1" dirty="0" smtClean="0"/>
              <a:t>Product Range</a:t>
            </a:r>
            <a:endParaRPr lang="en-IN" sz="2800" b="1" dirty="0"/>
          </a:p>
        </p:txBody>
      </p:sp>
      <p:pic>
        <p:nvPicPr>
          <p:cNvPr id="4098" name="Picture 2" descr="C:\Users\Nilesh Patel\Desktop\28.4.2014 OK\Connecting Rod.jpg"/>
          <p:cNvPicPr>
            <a:picLocks noGrp="1" noChangeAspect="1" noChangeArrowheads="1"/>
          </p:cNvPicPr>
          <p:nvPr>
            <p:ph idx="1"/>
          </p:nvPr>
        </p:nvPicPr>
        <p:blipFill>
          <a:blip r:embed="rId2" cstate="email"/>
          <a:srcRect/>
          <a:stretch>
            <a:fillRect/>
          </a:stretch>
        </p:blipFill>
        <p:spPr bwMode="auto">
          <a:xfrm>
            <a:off x="609600" y="990600"/>
            <a:ext cx="2286000" cy="1692920"/>
          </a:xfrm>
          <a:prstGeom prst="rect">
            <a:avLst/>
          </a:prstGeom>
          <a:ln>
            <a:noFill/>
          </a:ln>
          <a:effectLst>
            <a:softEdge rad="112500"/>
          </a:effectLst>
        </p:spPr>
      </p:pic>
      <p:pic>
        <p:nvPicPr>
          <p:cNvPr id="4099" name="Picture 3" descr="C:\Users\Nilesh Patel\Desktop\28.4.2014 OK\DSC_4872.jpg"/>
          <p:cNvPicPr>
            <a:picLocks noChangeAspect="1" noChangeArrowheads="1"/>
          </p:cNvPicPr>
          <p:nvPr/>
        </p:nvPicPr>
        <p:blipFill>
          <a:blip r:embed="rId3" cstate="email"/>
          <a:srcRect/>
          <a:stretch>
            <a:fillRect/>
          </a:stretch>
        </p:blipFill>
        <p:spPr bwMode="auto">
          <a:xfrm>
            <a:off x="3581400" y="914400"/>
            <a:ext cx="1828800" cy="2209800"/>
          </a:xfrm>
          <a:prstGeom prst="rect">
            <a:avLst/>
          </a:prstGeom>
          <a:ln>
            <a:noFill/>
          </a:ln>
          <a:effectLst>
            <a:softEdge rad="112500"/>
          </a:effectLst>
        </p:spPr>
      </p:pic>
      <p:pic>
        <p:nvPicPr>
          <p:cNvPr id="4100" name="Picture 4" descr="C:\Users\Nilesh Patel\Desktop\28.4.2014 OK\DSC_4874.jpg"/>
          <p:cNvPicPr>
            <a:picLocks noChangeAspect="1" noChangeArrowheads="1"/>
          </p:cNvPicPr>
          <p:nvPr/>
        </p:nvPicPr>
        <p:blipFill>
          <a:blip r:embed="rId4" cstate="email"/>
          <a:srcRect/>
          <a:stretch>
            <a:fillRect/>
          </a:stretch>
        </p:blipFill>
        <p:spPr bwMode="auto">
          <a:xfrm>
            <a:off x="6019800" y="1066800"/>
            <a:ext cx="2628900" cy="1752600"/>
          </a:xfrm>
          <a:prstGeom prst="rect">
            <a:avLst/>
          </a:prstGeom>
          <a:ln>
            <a:noFill/>
          </a:ln>
          <a:effectLst>
            <a:softEdge rad="112500"/>
          </a:effectLst>
        </p:spPr>
      </p:pic>
      <p:pic>
        <p:nvPicPr>
          <p:cNvPr id="4101" name="Picture 5" descr="C:\Users\Nilesh Patel\Desktop\28.4.2014 OK\DSC_4876.jpg"/>
          <p:cNvPicPr>
            <a:picLocks noChangeAspect="1" noChangeArrowheads="1"/>
          </p:cNvPicPr>
          <p:nvPr/>
        </p:nvPicPr>
        <p:blipFill>
          <a:blip r:embed="rId5" cstate="email"/>
          <a:srcRect/>
          <a:stretch>
            <a:fillRect/>
          </a:stretch>
        </p:blipFill>
        <p:spPr bwMode="auto">
          <a:xfrm>
            <a:off x="3352800" y="3048000"/>
            <a:ext cx="2209800" cy="1841500"/>
          </a:xfrm>
          <a:prstGeom prst="rect">
            <a:avLst/>
          </a:prstGeom>
          <a:ln>
            <a:noFill/>
          </a:ln>
          <a:effectLst>
            <a:softEdge rad="112500"/>
          </a:effectLst>
        </p:spPr>
      </p:pic>
      <p:pic>
        <p:nvPicPr>
          <p:cNvPr id="4103" name="Picture 7" descr="C:\Users\Nilesh Patel\Desktop\28.4.2014 OK\Guiding Clamp.jpg"/>
          <p:cNvPicPr>
            <a:picLocks noChangeAspect="1" noChangeArrowheads="1"/>
          </p:cNvPicPr>
          <p:nvPr/>
        </p:nvPicPr>
        <p:blipFill>
          <a:blip r:embed="rId6" cstate="email"/>
          <a:srcRect/>
          <a:stretch>
            <a:fillRect/>
          </a:stretch>
        </p:blipFill>
        <p:spPr bwMode="auto">
          <a:xfrm>
            <a:off x="685800" y="2971800"/>
            <a:ext cx="2286000" cy="1660922"/>
          </a:xfrm>
          <a:prstGeom prst="rect">
            <a:avLst/>
          </a:prstGeom>
          <a:ln>
            <a:noFill/>
          </a:ln>
          <a:effectLst>
            <a:softEdge rad="112500"/>
          </a:effectLst>
        </p:spPr>
      </p:pic>
      <p:pic>
        <p:nvPicPr>
          <p:cNvPr id="4104" name="Picture 8" descr="C:\Users\Nilesh Patel\Desktop\28.4.2014 OK\Valve Body.jpg"/>
          <p:cNvPicPr>
            <a:picLocks noChangeAspect="1" noChangeArrowheads="1"/>
          </p:cNvPicPr>
          <p:nvPr/>
        </p:nvPicPr>
        <p:blipFill>
          <a:blip r:embed="rId7" cstate="email"/>
          <a:srcRect/>
          <a:stretch>
            <a:fillRect/>
          </a:stretch>
        </p:blipFill>
        <p:spPr bwMode="auto">
          <a:xfrm>
            <a:off x="762000" y="4724400"/>
            <a:ext cx="2286000" cy="1600200"/>
          </a:xfrm>
          <a:prstGeom prst="rect">
            <a:avLst/>
          </a:prstGeom>
          <a:ln>
            <a:noFill/>
          </a:ln>
          <a:effectLst>
            <a:softEdge rad="112500"/>
          </a:effectLst>
        </p:spPr>
      </p:pic>
      <p:pic>
        <p:nvPicPr>
          <p:cNvPr id="4105" name="Picture 9" descr="C:\Users\Nilesh Patel\Desktop\28.4.2014 OK\Valve Bonnet.jpg"/>
          <p:cNvPicPr>
            <a:picLocks noChangeAspect="1" noChangeArrowheads="1"/>
          </p:cNvPicPr>
          <p:nvPr/>
        </p:nvPicPr>
        <p:blipFill>
          <a:blip r:embed="rId8" cstate="email"/>
          <a:srcRect/>
          <a:stretch>
            <a:fillRect/>
          </a:stretch>
        </p:blipFill>
        <p:spPr bwMode="auto">
          <a:xfrm>
            <a:off x="6477000" y="3124200"/>
            <a:ext cx="2057400" cy="2743200"/>
          </a:xfrm>
          <a:prstGeom prst="rect">
            <a:avLst/>
          </a:prstGeom>
          <a:ln>
            <a:noFill/>
          </a:ln>
          <a:effectLst>
            <a:softEdge rad="112500"/>
          </a:effectLst>
        </p:spPr>
      </p:pic>
      <p:pic>
        <p:nvPicPr>
          <p:cNvPr id="4106" name="Picture 10" descr="C:\Users\Nilesh Patel\Desktop\28.4.2014 OK\DSC_4875.jpg"/>
          <p:cNvPicPr>
            <a:picLocks noChangeAspect="1" noChangeArrowheads="1"/>
          </p:cNvPicPr>
          <p:nvPr/>
        </p:nvPicPr>
        <p:blipFill>
          <a:blip r:embed="rId9" cstate="email"/>
          <a:srcRect/>
          <a:stretch>
            <a:fillRect/>
          </a:stretch>
        </p:blipFill>
        <p:spPr bwMode="auto">
          <a:xfrm>
            <a:off x="3200400" y="4724400"/>
            <a:ext cx="2514600" cy="16383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DCIM\126___03\IMG_2095.JPG"/>
          <p:cNvPicPr>
            <a:picLocks noGrp="1" noChangeAspect="1" noChangeArrowheads="1"/>
          </p:cNvPicPr>
          <p:nvPr>
            <p:ph idx="1"/>
          </p:nvPr>
        </p:nvPicPr>
        <p:blipFill>
          <a:blip r:embed="rId2" cstate="email"/>
          <a:srcRect/>
          <a:stretch>
            <a:fillRect/>
          </a:stretch>
        </p:blipFill>
        <p:spPr bwMode="auto">
          <a:xfrm>
            <a:off x="2971800" y="1295400"/>
            <a:ext cx="3276599" cy="19050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2" descr="H:\DCIM\126___03\6 IMG_2698.JPG"/>
          <p:cNvPicPr>
            <a:picLocks noChangeAspect="1" noChangeArrowheads="1"/>
          </p:cNvPicPr>
          <p:nvPr/>
        </p:nvPicPr>
        <p:blipFill>
          <a:blip r:embed="rId3" cstate="email"/>
          <a:srcRect/>
          <a:stretch>
            <a:fillRect/>
          </a:stretch>
        </p:blipFill>
        <p:spPr bwMode="auto">
          <a:xfrm>
            <a:off x="1066800" y="3581400"/>
            <a:ext cx="3124200"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descr="H:\DCIM\126___03\3 IMG_2693.JPG"/>
          <p:cNvPicPr>
            <a:picLocks noChangeAspect="1" noChangeArrowheads="1"/>
          </p:cNvPicPr>
          <p:nvPr/>
        </p:nvPicPr>
        <p:blipFill>
          <a:blip r:embed="rId4" cstate="email"/>
          <a:srcRect/>
          <a:stretch>
            <a:fillRect/>
          </a:stretch>
        </p:blipFill>
        <p:spPr bwMode="auto">
          <a:xfrm>
            <a:off x="5029200" y="3657600"/>
            <a:ext cx="3276600" cy="20875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Rectangle 10"/>
          <p:cNvSpPr/>
          <p:nvPr/>
        </p:nvSpPr>
        <p:spPr>
          <a:xfrm>
            <a:off x="2971800" y="457200"/>
            <a:ext cx="3276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IN" sz="2800" b="1" dirty="0" smtClean="0"/>
              <a:t>Plant Overview</a:t>
            </a:r>
            <a:endParaRPr lang="en-IN"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DCIM\126___03\2 IMG_2692.JPG"/>
          <p:cNvPicPr>
            <a:picLocks noGrp="1" noChangeAspect="1" noChangeArrowheads="1"/>
          </p:cNvPicPr>
          <p:nvPr>
            <p:ph idx="1"/>
          </p:nvPr>
        </p:nvPicPr>
        <p:blipFill>
          <a:blip r:embed="rId2" cstate="email"/>
          <a:srcRect/>
          <a:stretch>
            <a:fillRect/>
          </a:stretch>
        </p:blipFill>
        <p:spPr bwMode="auto">
          <a:xfrm>
            <a:off x="914400" y="1066800"/>
            <a:ext cx="3276601" cy="22098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2" descr="H:\DCIM\126___03\IMG_2625.JPG"/>
          <p:cNvPicPr>
            <a:picLocks noChangeAspect="1" noChangeArrowheads="1"/>
          </p:cNvPicPr>
          <p:nvPr/>
        </p:nvPicPr>
        <p:blipFill>
          <a:blip r:embed="rId3" cstate="email"/>
          <a:srcRect/>
          <a:stretch>
            <a:fillRect/>
          </a:stretch>
        </p:blipFill>
        <p:spPr bwMode="auto">
          <a:xfrm>
            <a:off x="5029200" y="1066800"/>
            <a:ext cx="3429000" cy="2209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2" descr="C:\Users\Nilesh Patel\Desktop\New folder (3)\IMG_3058.JPG"/>
          <p:cNvPicPr>
            <a:picLocks noChangeAspect="1" noChangeArrowheads="1"/>
          </p:cNvPicPr>
          <p:nvPr/>
        </p:nvPicPr>
        <p:blipFill>
          <a:blip r:embed="rId4" cstate="print"/>
          <a:srcRect/>
          <a:stretch>
            <a:fillRect/>
          </a:stretch>
        </p:blipFill>
        <p:spPr bwMode="auto">
          <a:xfrm>
            <a:off x="914400" y="3886200"/>
            <a:ext cx="3276600" cy="19812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descr="H:\DCIM\126___03\9 IMG_2700.JPG"/>
          <p:cNvPicPr>
            <a:picLocks noChangeAspect="1" noChangeArrowheads="1"/>
          </p:cNvPicPr>
          <p:nvPr/>
        </p:nvPicPr>
        <p:blipFill>
          <a:blip r:embed="rId5" cstate="email"/>
          <a:srcRect/>
          <a:stretch>
            <a:fillRect/>
          </a:stretch>
        </p:blipFill>
        <p:spPr bwMode="auto">
          <a:xfrm>
            <a:off x="4953000" y="3886200"/>
            <a:ext cx="3581400" cy="1981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Rectangle 10"/>
          <p:cNvSpPr/>
          <p:nvPr/>
        </p:nvSpPr>
        <p:spPr>
          <a:xfrm>
            <a:off x="2971800" y="457200"/>
            <a:ext cx="3276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IN" sz="2800" b="1" dirty="0" smtClean="0"/>
              <a:t>Plant Overview</a:t>
            </a:r>
            <a:endParaRPr lang="en-IN" sz="28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DCIM\126___03\IMG_2128.JPG"/>
          <p:cNvPicPr>
            <a:picLocks noGrp="1" noChangeAspect="1" noChangeArrowheads="1"/>
          </p:cNvPicPr>
          <p:nvPr>
            <p:ph idx="1"/>
          </p:nvPr>
        </p:nvPicPr>
        <p:blipFill>
          <a:blip r:embed="rId2" cstate="email"/>
          <a:srcRect/>
          <a:stretch>
            <a:fillRect/>
          </a:stretch>
        </p:blipFill>
        <p:spPr bwMode="auto">
          <a:xfrm>
            <a:off x="762000" y="990600"/>
            <a:ext cx="3800855" cy="2209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Picture 2" descr="H:\DCIM\126___03\5 IMG_2695.JPG"/>
          <p:cNvPicPr>
            <a:picLocks noChangeAspect="1" noChangeArrowheads="1"/>
          </p:cNvPicPr>
          <p:nvPr/>
        </p:nvPicPr>
        <p:blipFill>
          <a:blip r:embed="rId3" cstate="email"/>
          <a:srcRect/>
          <a:stretch>
            <a:fillRect/>
          </a:stretch>
        </p:blipFill>
        <p:spPr bwMode="auto">
          <a:xfrm>
            <a:off x="4724400" y="990600"/>
            <a:ext cx="3810000" cy="2209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Picture 2" descr="H:\DCIM\126___03\6 IMG_2696.JPG"/>
          <p:cNvPicPr>
            <a:picLocks noChangeAspect="1" noChangeArrowheads="1"/>
          </p:cNvPicPr>
          <p:nvPr/>
        </p:nvPicPr>
        <p:blipFill>
          <a:blip r:embed="rId4" cstate="email"/>
          <a:srcRect/>
          <a:stretch>
            <a:fillRect/>
          </a:stretch>
        </p:blipFill>
        <p:spPr bwMode="auto">
          <a:xfrm>
            <a:off x="762000" y="3581400"/>
            <a:ext cx="3810000"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2" descr="H:\DCIM\126___03\4 IMG_2694.JPG"/>
          <p:cNvPicPr>
            <a:picLocks noChangeAspect="1" noChangeArrowheads="1"/>
          </p:cNvPicPr>
          <p:nvPr/>
        </p:nvPicPr>
        <p:blipFill>
          <a:blip r:embed="rId5" cstate="email"/>
          <a:srcRect/>
          <a:stretch>
            <a:fillRect/>
          </a:stretch>
        </p:blipFill>
        <p:spPr bwMode="auto">
          <a:xfrm>
            <a:off x="4876800" y="3581400"/>
            <a:ext cx="3733800"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Rectangle 10"/>
          <p:cNvSpPr/>
          <p:nvPr/>
        </p:nvSpPr>
        <p:spPr>
          <a:xfrm>
            <a:off x="2971800" y="457200"/>
            <a:ext cx="3276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r>
              <a:rPr lang="en-IN" sz="2800" b="1" dirty="0" smtClean="0"/>
              <a:t>Plant Overview</a:t>
            </a:r>
            <a:endParaRPr lang="en-IN" sz="28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0" name="Rectangle 9"/>
          <p:cNvSpPr/>
          <p:nvPr/>
        </p:nvSpPr>
        <p:spPr>
          <a:xfrm>
            <a:off x="2819400" y="533400"/>
            <a:ext cx="33528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Turn Over (</a:t>
            </a:r>
            <a:r>
              <a:rPr lang="en-IN" sz="2000" dirty="0" smtClean="0">
                <a:latin typeface="Times New Roman" pitchFamily="18" charset="0"/>
                <a:cs typeface="Times New Roman" pitchFamily="18" charset="0"/>
              </a:rPr>
              <a:t>In lacs</a:t>
            </a:r>
            <a:r>
              <a:rPr lang="en-IN" sz="2800" b="1" dirty="0" smtClean="0">
                <a:latin typeface="Times New Roman" pitchFamily="18" charset="0"/>
                <a:cs typeface="Times New Roman" pitchFamily="18" charset="0"/>
              </a:rPr>
              <a:t>)</a:t>
            </a:r>
            <a:endParaRPr lang="en-IN" sz="2800" b="1" dirty="0">
              <a:latin typeface="Times New Roman" pitchFamily="18" charset="0"/>
              <a:cs typeface="Times New Roman" pitchFamily="18" charset="0"/>
            </a:endParaRPr>
          </a:p>
        </p:txBody>
      </p:sp>
      <p:graphicFrame>
        <p:nvGraphicFramePr>
          <p:cNvPr id="9" name="Chart 3"/>
          <p:cNvGraphicFramePr>
            <a:graphicFrameLocks/>
          </p:cNvGraphicFramePr>
          <p:nvPr/>
        </p:nvGraphicFramePr>
        <p:xfrm>
          <a:off x="838200" y="1143000"/>
          <a:ext cx="76200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0" name="Rectangle 9"/>
          <p:cNvSpPr/>
          <p:nvPr/>
        </p:nvSpPr>
        <p:spPr>
          <a:xfrm>
            <a:off x="2819400" y="533400"/>
            <a:ext cx="3962400" cy="7620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Segment Wise Sales Year-14-15</a:t>
            </a:r>
            <a:endParaRPr lang="en-IN" sz="2800" b="1" dirty="0">
              <a:latin typeface="Times New Roman" pitchFamily="18" charset="0"/>
              <a:cs typeface="Times New Roman" pitchFamily="18" charset="0"/>
            </a:endParaRPr>
          </a:p>
        </p:txBody>
      </p:sp>
      <p:graphicFrame>
        <p:nvGraphicFramePr>
          <p:cNvPr id="9" name="Object 3"/>
          <p:cNvGraphicFramePr>
            <a:graphicFrameLocks noGrp="1" noChangeAspect="1"/>
          </p:cNvGraphicFramePr>
          <p:nvPr>
            <p:extLst>
              <p:ext uri="{D42A27DB-BD31-4B8C-83A1-F6EECF244321}">
                <p14:modId xmlns:p14="http://schemas.microsoft.com/office/powerpoint/2010/main" val="3218080632"/>
              </p:ext>
            </p:extLst>
          </p:nvPr>
        </p:nvGraphicFramePr>
        <p:xfrm>
          <a:off x="2209800" y="1642775"/>
          <a:ext cx="4953000" cy="38531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530352"/>
            <a:ext cx="8305800" cy="5565648"/>
          </a:xfrm>
        </p:spPr>
        <p:txBody>
          <a:bodyPr>
            <a:normAutofit fontScale="85000" lnSpcReduction="10000"/>
          </a:bodyPr>
          <a:lstStyle/>
          <a:p>
            <a:pPr marL="0" indent="0">
              <a:lnSpc>
                <a:spcPct val="120000"/>
              </a:lnSpc>
              <a:buNone/>
            </a:pPr>
            <a:endParaRPr lang="en-IN" sz="2000" dirty="0" smtClean="0">
              <a:cs typeface="Times New Roman" panose="02020603050405020304" pitchFamily="18" charset="0"/>
            </a:endParaRPr>
          </a:p>
          <a:p>
            <a:pPr marL="0" indent="0">
              <a:lnSpc>
                <a:spcPct val="120000"/>
              </a:lnSpc>
              <a:buNone/>
            </a:pPr>
            <a:endParaRPr lang="en-IN" sz="2000" dirty="0" smtClean="0">
              <a:cs typeface="Times New Roman" panose="02020603050405020304" pitchFamily="18" charset="0"/>
            </a:endParaRPr>
          </a:p>
          <a:p>
            <a:pPr marL="0" indent="0">
              <a:lnSpc>
                <a:spcPct val="120000"/>
              </a:lnSpc>
              <a:buNone/>
            </a:pPr>
            <a:endParaRPr lang="en-IN" sz="2000" dirty="0" smtClean="0">
              <a:cs typeface="Times New Roman" panose="02020603050405020304" pitchFamily="18" charset="0"/>
            </a:endParaRPr>
          </a:p>
          <a:p>
            <a:pPr marL="0" indent="0" algn="just">
              <a:lnSpc>
                <a:spcPct val="120000"/>
              </a:lnSpc>
              <a:buNone/>
            </a:pPr>
            <a:r>
              <a:rPr lang="en-IN" sz="2600" dirty="0" smtClean="0">
                <a:cs typeface="Times New Roman" panose="02020603050405020304" pitchFamily="18" charset="0"/>
              </a:rPr>
              <a:t>          </a:t>
            </a:r>
            <a:r>
              <a:rPr lang="en-US" sz="2600" dirty="0" smtClean="0">
                <a:latin typeface="Times New Roman"/>
                <a:ea typeface="Times New Roman"/>
              </a:rPr>
              <a:t>K.K.ENTERPRISE established  in the year 2013 with well qualified and  vastly experienced team members. It is customer focused organization   and now well known manufacture and supply of  Closed Die Steel Forging, Upset Forging, Ring Rolling Forging &amp; From 1980 we are in Casting Facility in all commodities CI , SG Iron ,</a:t>
            </a:r>
            <a:r>
              <a:rPr lang="en-US" sz="2600" dirty="0" smtClean="0">
                <a:latin typeface="Times New Roman"/>
                <a:ea typeface="Times New Roman"/>
              </a:rPr>
              <a:t>SS ,  Aluminum and Steel Casting </a:t>
            </a:r>
            <a:r>
              <a:rPr lang="en-US" sz="2600" dirty="0" smtClean="0">
                <a:latin typeface="Times New Roman"/>
                <a:ea typeface="Times New Roman"/>
              </a:rPr>
              <a:t>Duly Finish Machined Components</a:t>
            </a:r>
            <a:r>
              <a:rPr lang="en-US" sz="2600" b="1" dirty="0" smtClean="0">
                <a:latin typeface="Times New Roman"/>
                <a:ea typeface="Times New Roman"/>
              </a:rPr>
              <a:t> </a:t>
            </a:r>
            <a:r>
              <a:rPr lang="en-US" sz="2600" dirty="0" smtClean="0">
                <a:latin typeface="Times New Roman"/>
                <a:ea typeface="Times New Roman"/>
              </a:rPr>
              <a:t>for domestic &amp; International requirement.</a:t>
            </a:r>
            <a:endParaRPr lang="en-IN" sz="2600" dirty="0" smtClean="0">
              <a:latin typeface="Calibri" pitchFamily="34" charset="0"/>
              <a:cs typeface="Times New Roman" panose="02020603050405020304" pitchFamily="18" charset="0"/>
            </a:endParaRPr>
          </a:p>
          <a:p>
            <a:pPr algn="just"/>
            <a:endParaRPr lang="en-IN" sz="2600" dirty="0" smtClean="0">
              <a:latin typeface="Calibri" pitchFamily="34" charset="0"/>
              <a:cs typeface="Times New Roman" panose="02020603050405020304" pitchFamily="18" charset="0"/>
            </a:endParaRPr>
          </a:p>
          <a:p>
            <a:pPr marL="0" indent="0" algn="just">
              <a:buNone/>
            </a:pPr>
            <a:r>
              <a:rPr lang="en-US" sz="2600" dirty="0" smtClean="0">
                <a:latin typeface="Calibri" pitchFamily="34" charset="0"/>
                <a:cs typeface="Times New Roman" panose="02020603050405020304" pitchFamily="18" charset="0"/>
              </a:rPr>
              <a:t>	</a:t>
            </a:r>
            <a:r>
              <a:rPr lang="en-US" sz="2600" dirty="0" smtClean="0">
                <a:latin typeface="Times New Roman" pitchFamily="18" charset="0"/>
                <a:cs typeface="Times New Roman" pitchFamily="18" charset="0"/>
              </a:rPr>
              <a:t>M/s K.K.ENTERPRISE, considered as one of the best manufacturing group having in-house advanced technologies to develop and manufacture various engineering components with highest quality, functionality and cost effectiveness.</a:t>
            </a:r>
            <a:endParaRPr lang="en-IN" sz="2600" dirty="0" smtClean="0">
              <a:latin typeface="Times New Roman" pitchFamily="18" charset="0"/>
              <a:cs typeface="Times New Roman" pitchFamily="18" charset="0"/>
            </a:endParaRPr>
          </a:p>
          <a:p>
            <a:endParaRPr lang="en-US" dirty="0"/>
          </a:p>
        </p:txBody>
      </p:sp>
      <p:sp>
        <p:nvSpPr>
          <p:cNvPr id="7" name="Rectangle 6"/>
          <p:cNvSpPr/>
          <p:nvPr/>
        </p:nvSpPr>
        <p:spPr>
          <a:xfrm>
            <a:off x="2286000" y="685800"/>
            <a:ext cx="43434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Company Profile</a:t>
            </a:r>
            <a:endParaRPr lang="en-IN"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0598736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0" name="Rectangle 9"/>
          <p:cNvSpPr/>
          <p:nvPr/>
        </p:nvSpPr>
        <p:spPr>
          <a:xfrm>
            <a:off x="2819400" y="533400"/>
            <a:ext cx="38100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Productivity (</a:t>
            </a:r>
            <a:r>
              <a:rPr lang="en-IN" sz="2000" dirty="0" smtClean="0">
                <a:latin typeface="Times New Roman" pitchFamily="18" charset="0"/>
                <a:cs typeface="Times New Roman" pitchFamily="18" charset="0"/>
              </a:rPr>
              <a:t>MT/Per</a:t>
            </a:r>
            <a:r>
              <a:rPr lang="en-IN" sz="2800" b="1" dirty="0" smtClean="0">
                <a:latin typeface="Times New Roman" pitchFamily="18" charset="0"/>
                <a:cs typeface="Times New Roman" pitchFamily="18" charset="0"/>
              </a:rPr>
              <a:t>)</a:t>
            </a:r>
            <a:endParaRPr lang="en-IN" sz="2800" b="1" dirty="0">
              <a:latin typeface="Times New Roman" pitchFamily="18" charset="0"/>
              <a:cs typeface="Times New Roman" pitchFamily="18" charset="0"/>
            </a:endParaRPr>
          </a:p>
        </p:txBody>
      </p:sp>
      <p:graphicFrame>
        <p:nvGraphicFramePr>
          <p:cNvPr id="6" name="Chart 3"/>
          <p:cNvGraphicFramePr>
            <a:graphicFrameLocks/>
          </p:cNvGraphicFramePr>
          <p:nvPr/>
        </p:nvGraphicFramePr>
        <p:xfrm>
          <a:off x="533400" y="1219200"/>
          <a:ext cx="8077200"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457200"/>
            <a:ext cx="8305800" cy="1984248"/>
          </a:xfrm>
        </p:spPr>
        <p:txBody>
          <a:bodyPr>
            <a:normAutofit fontScale="85000" lnSpcReduction="10000"/>
          </a:bodyPr>
          <a:lstStyle/>
          <a:p>
            <a:pPr marL="0" indent="0">
              <a:lnSpc>
                <a:spcPct val="120000"/>
              </a:lnSpc>
              <a:buNone/>
            </a:pPr>
            <a:endParaRPr lang="en-IN" sz="2000" dirty="0" smtClean="0">
              <a:cs typeface="Times New Roman" panose="02020603050405020304" pitchFamily="18" charset="0"/>
            </a:endParaRPr>
          </a:p>
          <a:p>
            <a:pPr marL="0" indent="0">
              <a:lnSpc>
                <a:spcPct val="120000"/>
              </a:lnSpc>
              <a:buNone/>
            </a:pPr>
            <a:endParaRPr lang="en-IN" sz="2000" dirty="0" smtClean="0">
              <a:cs typeface="Times New Roman" panose="02020603050405020304" pitchFamily="18" charset="0"/>
            </a:endParaRPr>
          </a:p>
          <a:p>
            <a:pPr marL="0" indent="0">
              <a:lnSpc>
                <a:spcPct val="120000"/>
              </a:lnSpc>
              <a:buNone/>
            </a:pPr>
            <a:endParaRPr lang="en-IN" sz="2000" dirty="0" smtClean="0">
              <a:cs typeface="Times New Roman" panose="02020603050405020304" pitchFamily="18" charset="0"/>
            </a:endParaRPr>
          </a:p>
          <a:p>
            <a:pPr marL="0" indent="0" algn="just">
              <a:lnSpc>
                <a:spcPct val="120000"/>
              </a:lnSpc>
              <a:buNone/>
            </a:pPr>
            <a:r>
              <a:rPr lang="en-IN" sz="2600" dirty="0" smtClean="0">
                <a:cs typeface="Times New Roman" panose="02020603050405020304" pitchFamily="18" charset="0"/>
              </a:rPr>
              <a:t>          </a:t>
            </a:r>
            <a:r>
              <a:rPr lang="en-IN" sz="2100" dirty="0" smtClean="0">
                <a:cs typeface="Times New Roman" panose="02020603050405020304" pitchFamily="18" charset="0"/>
              </a:rPr>
              <a:t>Now , </a:t>
            </a:r>
            <a:r>
              <a:rPr lang="en-US" sz="2100" dirty="0" smtClean="0">
                <a:latin typeface="Times New Roman"/>
                <a:ea typeface="Times New Roman"/>
              </a:rPr>
              <a:t>K.K.ENTERPRISE start to manufacture work holding devices , Jaws , CNC , VMC , HMC tool holders , collets , VMC centers with superior quality.</a:t>
            </a:r>
            <a:endParaRPr lang="en-US" sz="2100" dirty="0"/>
          </a:p>
        </p:txBody>
      </p:sp>
      <p:sp>
        <p:nvSpPr>
          <p:cNvPr id="7" name="Rectangle 6"/>
          <p:cNvSpPr/>
          <p:nvPr/>
        </p:nvSpPr>
        <p:spPr>
          <a:xfrm>
            <a:off x="2286000" y="685800"/>
            <a:ext cx="43434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Company Profile</a:t>
            </a:r>
            <a:endParaRPr lang="en-IN" sz="2800" b="1" dirty="0">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514600"/>
            <a:ext cx="1905000" cy="1905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3725" y="2209800"/>
            <a:ext cx="2428875" cy="187642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5075" y="2200275"/>
            <a:ext cx="1609725" cy="1609725"/>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8720" y="4495800"/>
            <a:ext cx="1348680" cy="1348680"/>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09937" y="4191000"/>
            <a:ext cx="2628863" cy="1656184"/>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63310" y="4191000"/>
            <a:ext cx="2394890" cy="1676400"/>
          </a:xfrm>
          <a:prstGeom prst="rect">
            <a:avLst/>
          </a:prstGeom>
        </p:spPr>
      </p:pic>
    </p:spTree>
    <p:extLst>
      <p:ext uri="{BB962C8B-B14F-4D97-AF65-F5344CB8AC3E}">
        <p14:creationId xmlns:p14="http://schemas.microsoft.com/office/powerpoint/2010/main" val="2030730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81000"/>
            <a:ext cx="8229600" cy="9956572"/>
          </a:xfrm>
          <a:prstGeom prst="rect">
            <a:avLst/>
          </a:prstGeom>
        </p:spPr>
        <p:txBody>
          <a:bodyPr wrap="square">
            <a:spAutoFit/>
          </a:bodyPr>
          <a:lstStyle/>
          <a:p>
            <a:pPr lvl="0">
              <a:spcBef>
                <a:spcPts val="250"/>
              </a:spcBef>
              <a:buClr>
                <a:srgbClr val="F07F09"/>
              </a:buClr>
              <a:buSzPct val="80000"/>
            </a:pPr>
            <a:endParaRPr lang="en-IN" sz="2000" dirty="0" smtClean="0">
              <a:solidFill>
                <a:prstClr val="black"/>
              </a:solidFill>
              <a:latin typeface="Times New Roman" pitchFamily="18" charset="0"/>
              <a:cs typeface="Times New Roman" pitchFamily="18" charset="0"/>
            </a:endParaRPr>
          </a:p>
          <a:p>
            <a:pPr lvl="0">
              <a:spcBef>
                <a:spcPts val="250"/>
              </a:spcBef>
              <a:buClr>
                <a:srgbClr val="F07F09"/>
              </a:buClr>
              <a:buSzPct val="80000"/>
            </a:pPr>
            <a:endParaRPr lang="en-IN" sz="2000" dirty="0" smtClean="0">
              <a:solidFill>
                <a:prstClr val="black"/>
              </a:solidFill>
              <a:latin typeface="Times New Roman" pitchFamily="18" charset="0"/>
              <a:cs typeface="Times New Roman" pitchFamily="18" charset="0"/>
            </a:endParaRPr>
          </a:p>
          <a:p>
            <a:pPr lvl="0">
              <a:spcBef>
                <a:spcPts val="250"/>
              </a:spcBef>
              <a:buClr>
                <a:srgbClr val="F07F09"/>
              </a:buClr>
              <a:buSzPct val="80000"/>
              <a:buFont typeface="Wingdings" pitchFamily="2" charset="2"/>
              <a:buChar char="Ø"/>
            </a:pPr>
            <a:r>
              <a:rPr lang="en-US" sz="20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Manufacturing Activities:  </a:t>
            </a:r>
            <a:r>
              <a:rPr lang="en-US" sz="2000" dirty="0" smtClean="0">
                <a:latin typeface="Times New Roman" pitchFamily="18" charset="0"/>
                <a:cs typeface="Times New Roman" pitchFamily="18" charset="0"/>
              </a:rPr>
              <a:t>1.) Closed Die Forgings</a:t>
            </a:r>
            <a:endParaRPr lang="en-IN" sz="2000" dirty="0" smtClean="0">
              <a:latin typeface="Times New Roman" pitchFamily="18" charset="0"/>
              <a:cs typeface="Times New Roman" pitchFamily="18" charset="0"/>
            </a:endParaRPr>
          </a:p>
          <a:p>
            <a:pPr lvl="0">
              <a:spcBef>
                <a:spcPts val="250"/>
              </a:spcBef>
              <a:buClr>
                <a:srgbClr val="F07F09"/>
              </a:buClr>
              <a:buSzPct val="80000"/>
            </a:pPr>
            <a:r>
              <a:rPr lang="en-US" sz="2000" dirty="0" smtClean="0">
                <a:solidFill>
                  <a:prstClr val="black"/>
                </a:solidFill>
                <a:latin typeface="Times New Roman" pitchFamily="18" charset="0"/>
                <a:cs typeface="Times New Roman" pitchFamily="18" charset="0"/>
              </a:rPr>
              <a:t>		                                  2.)  Upset Forging					                    3.)  Ring Rolling</a:t>
            </a:r>
            <a:endParaRPr lang="en-IN" sz="2000" dirty="0" smtClean="0">
              <a:solidFill>
                <a:prstClr val="black"/>
              </a:solidFill>
              <a:latin typeface="Times New Roman" pitchFamily="18" charset="0"/>
              <a:cs typeface="Times New Roman" pitchFamily="18" charset="0"/>
            </a:endParaRPr>
          </a:p>
          <a:p>
            <a:pPr lvl="0">
              <a:spcBef>
                <a:spcPts val="250"/>
              </a:spcBef>
              <a:buClr>
                <a:srgbClr val="F07F09"/>
              </a:buClr>
              <a:buSzPct val="80000"/>
            </a:pPr>
            <a:r>
              <a:rPr lang="en-US" sz="2000" dirty="0" smtClean="0">
                <a:solidFill>
                  <a:prstClr val="black"/>
                </a:solidFill>
                <a:latin typeface="Times New Roman" pitchFamily="18" charset="0"/>
                <a:cs typeface="Times New Roman" pitchFamily="18" charset="0"/>
              </a:rPr>
              <a:t>		                                  4.)  Precision Machining</a:t>
            </a:r>
            <a:endParaRPr lang="en-US" sz="2000" b="1" dirty="0" smtClean="0">
              <a:solidFill>
                <a:prstClr val="black"/>
              </a:solidFill>
              <a:latin typeface="Times New Roman" pitchFamily="18" charset="0"/>
              <a:cs typeface="Times New Roman" pitchFamily="18" charset="0"/>
            </a:endParaRPr>
          </a:p>
          <a:p>
            <a:pPr marL="457200" lvl="0" indent="-457200">
              <a:spcBef>
                <a:spcPts val="250"/>
              </a:spcBef>
              <a:buClr>
                <a:srgbClr val="F07F09"/>
              </a:buClr>
              <a:buSzPct val="80000"/>
              <a:buFont typeface="Wingdings" pitchFamily="2" charset="2"/>
              <a:buChar char="Ø"/>
            </a:pPr>
            <a:r>
              <a:rPr lang="en-US" sz="2400" b="1" dirty="0" smtClean="0">
                <a:solidFill>
                  <a:prstClr val="black"/>
                </a:solidFill>
                <a:latin typeface="Times New Roman" pitchFamily="18" charset="0"/>
                <a:cs typeface="Times New Roman" pitchFamily="18" charset="0"/>
              </a:rPr>
              <a:t>Establishment Year  </a:t>
            </a:r>
            <a:r>
              <a:rPr lang="en-US" sz="2400" dirty="0" smtClean="0">
                <a:solidFill>
                  <a:prstClr val="black"/>
                </a:solidFill>
                <a:latin typeface="Times New Roman" pitchFamily="18" charset="0"/>
                <a:cs typeface="Times New Roman" pitchFamily="18" charset="0"/>
              </a:rPr>
              <a:t> :        1980 &amp; </a:t>
            </a:r>
            <a:r>
              <a:rPr lang="en-US" sz="2000" dirty="0" smtClean="0">
                <a:solidFill>
                  <a:prstClr val="black"/>
                </a:solidFill>
                <a:latin typeface="Times New Roman" pitchFamily="18" charset="0"/>
                <a:cs typeface="Times New Roman" pitchFamily="18" charset="0"/>
              </a:rPr>
              <a:t>2013</a:t>
            </a:r>
            <a:endParaRPr lang="en-IN" sz="2400" dirty="0" smtClean="0">
              <a:solidFill>
                <a:prstClr val="black"/>
              </a:solidFill>
              <a:latin typeface="Times New Roman" pitchFamily="18" charset="0"/>
              <a:cs typeface="Times New Roman" pitchFamily="18" charset="0"/>
            </a:endParaRPr>
          </a:p>
          <a:p>
            <a:pPr lvl="0">
              <a:spcBef>
                <a:spcPts val="250"/>
              </a:spcBef>
              <a:buClr>
                <a:srgbClr val="F07F09"/>
              </a:buClr>
              <a:buSzPct val="80000"/>
              <a:buFont typeface="Wingdings" pitchFamily="2" charset="2"/>
              <a:buChar char="Ø"/>
            </a:pPr>
            <a:r>
              <a:rPr lang="en-US" sz="2400" b="1" dirty="0" smtClean="0">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Quality Certification</a:t>
            </a:r>
            <a:r>
              <a:rPr lang="en-US" sz="2400" dirty="0" smtClean="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1.) ISO: 9001:2008</a:t>
            </a:r>
          </a:p>
          <a:p>
            <a:pPr>
              <a:spcBef>
                <a:spcPts val="250"/>
              </a:spcBef>
              <a:buClr>
                <a:srgbClr val="F07F09"/>
              </a:buClr>
              <a:buSzPct val="80000"/>
              <a:buFont typeface="Wingdings" pitchFamily="2" charset="2"/>
              <a:buChar char="Ø"/>
            </a:pPr>
            <a:r>
              <a:rPr lang="en-US" sz="2000" dirty="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Forging</a:t>
            </a:r>
            <a:r>
              <a:rPr lang="en-US" sz="20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Production	</a:t>
            </a:r>
            <a:r>
              <a:rPr lang="en-US" sz="2800" b="1" dirty="0">
                <a:solidFill>
                  <a:prstClr val="black"/>
                </a:solidFill>
                <a:latin typeface="Times New Roman" pitchFamily="18" charset="0"/>
                <a:cs typeface="Times New Roman" pitchFamily="18" charset="0"/>
              </a:rPr>
              <a:t> : </a:t>
            </a:r>
            <a:r>
              <a:rPr lang="en-US" sz="2000" dirty="0">
                <a:solidFill>
                  <a:prstClr val="black"/>
                </a:solidFill>
                <a:latin typeface="Times New Roman" pitchFamily="18" charset="0"/>
                <a:cs typeface="Times New Roman" pitchFamily="18" charset="0"/>
              </a:rPr>
              <a:t>3000 MT / Annum Installed</a:t>
            </a:r>
            <a:endParaRPr lang="en-US" sz="2000" b="1" dirty="0">
              <a:solidFill>
                <a:prstClr val="black"/>
              </a:solidFill>
              <a:latin typeface="Times New Roman" pitchFamily="18" charset="0"/>
              <a:cs typeface="Times New Roman" pitchFamily="18" charset="0"/>
            </a:endParaRPr>
          </a:p>
          <a:p>
            <a:pPr>
              <a:spcBef>
                <a:spcPts val="250"/>
              </a:spcBef>
              <a:buClr>
                <a:srgbClr val="F07F09"/>
              </a:buClr>
              <a:buSzPct val="80000"/>
            </a:pPr>
            <a:r>
              <a:rPr lang="en-US" sz="2400" b="1" dirty="0">
                <a:solidFill>
                  <a:prstClr val="black"/>
                </a:solidFill>
                <a:latin typeface="Times New Roman" pitchFamily="18" charset="0"/>
                <a:cs typeface="Times New Roman" pitchFamily="18" charset="0"/>
              </a:rPr>
              <a:t>      Capacity </a:t>
            </a:r>
            <a:r>
              <a:rPr lang="en-US" sz="2000" dirty="0">
                <a:solidFill>
                  <a:prstClr val="black"/>
                </a:solidFill>
                <a:latin typeface="Times New Roman" pitchFamily="18" charset="0"/>
                <a:cs typeface="Times New Roman" pitchFamily="18" charset="0"/>
              </a:rPr>
              <a:t>			     1750 MT / Annum Current </a:t>
            </a:r>
            <a:r>
              <a:rPr lang="en-US" sz="2000" dirty="0" smtClean="0">
                <a:solidFill>
                  <a:prstClr val="black"/>
                </a:solidFill>
                <a:latin typeface="Times New Roman" pitchFamily="18" charset="0"/>
                <a:cs typeface="Times New Roman" pitchFamily="18" charset="0"/>
              </a:rPr>
              <a:t>Production</a:t>
            </a:r>
          </a:p>
          <a:p>
            <a:pPr>
              <a:spcBef>
                <a:spcPts val="250"/>
              </a:spcBef>
              <a:buClr>
                <a:srgbClr val="F07F09"/>
              </a:buClr>
              <a:buSzPct val="80000"/>
              <a:buFont typeface="Wingdings" pitchFamily="2" charset="2"/>
              <a:buChar char="Ø"/>
            </a:pPr>
            <a:r>
              <a:rPr lang="en-US" sz="2000" dirty="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Casting</a:t>
            </a:r>
            <a:r>
              <a:rPr lang="en-US" sz="20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Production	</a:t>
            </a:r>
            <a:r>
              <a:rPr lang="en-US" sz="2800" b="1" dirty="0">
                <a:solidFill>
                  <a:prstClr val="black"/>
                </a:solidFill>
                <a:latin typeface="Times New Roman" pitchFamily="18" charset="0"/>
                <a:cs typeface="Times New Roman" pitchFamily="18" charset="0"/>
              </a:rPr>
              <a:t> : </a:t>
            </a:r>
            <a:r>
              <a:rPr lang="en-US" sz="2000" dirty="0" smtClean="0">
                <a:solidFill>
                  <a:prstClr val="black"/>
                </a:solidFill>
                <a:latin typeface="Times New Roman" pitchFamily="18" charset="0"/>
                <a:cs typeface="Times New Roman" pitchFamily="18" charset="0"/>
              </a:rPr>
              <a:t>300 Ton Monthly - </a:t>
            </a:r>
            <a:r>
              <a:rPr lang="en-US" sz="1200" b="1" dirty="0">
                <a:solidFill>
                  <a:prstClr val="black"/>
                </a:solidFill>
                <a:latin typeface="Times New Roman" pitchFamily="18" charset="0"/>
                <a:cs typeface="Times New Roman" pitchFamily="18" charset="0"/>
              </a:rPr>
              <a:t>Capacity CI and SG </a:t>
            </a:r>
            <a:r>
              <a:rPr lang="en-US" sz="1200" b="1" dirty="0" smtClean="0">
                <a:solidFill>
                  <a:prstClr val="black"/>
                </a:solidFill>
                <a:latin typeface="Times New Roman" pitchFamily="18" charset="0"/>
                <a:cs typeface="Times New Roman" pitchFamily="18" charset="0"/>
              </a:rPr>
              <a:t>IRON</a:t>
            </a:r>
          </a:p>
          <a:p>
            <a:pPr>
              <a:spcBef>
                <a:spcPts val="250"/>
              </a:spcBef>
              <a:buClr>
                <a:srgbClr val="F07F09"/>
              </a:buClr>
              <a:buSzPct val="80000"/>
              <a:buFont typeface="Wingdings" pitchFamily="2" charset="2"/>
              <a:buChar char="Ø"/>
            </a:pPr>
            <a:r>
              <a:rPr lang="en-US" sz="2000" dirty="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STEEL</a:t>
            </a: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Casting</a:t>
            </a:r>
            <a:r>
              <a:rPr lang="en-US" sz="20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Production	</a:t>
            </a:r>
            <a:r>
              <a:rPr lang="en-US" sz="2800" b="1" dirty="0">
                <a:solidFill>
                  <a:prstClr val="black"/>
                </a:solidFill>
                <a:latin typeface="Times New Roman" pitchFamily="18" charset="0"/>
                <a:cs typeface="Times New Roman" pitchFamily="18" charset="0"/>
              </a:rPr>
              <a:t> : </a:t>
            </a:r>
            <a:r>
              <a:rPr lang="en-US" sz="2000" dirty="0" smtClean="0">
                <a:solidFill>
                  <a:prstClr val="black"/>
                </a:solidFill>
                <a:latin typeface="Times New Roman" pitchFamily="18" charset="0"/>
                <a:cs typeface="Times New Roman" pitchFamily="18" charset="0"/>
              </a:rPr>
              <a:t>150 </a:t>
            </a:r>
            <a:r>
              <a:rPr lang="en-US" sz="2000" dirty="0">
                <a:solidFill>
                  <a:prstClr val="black"/>
                </a:solidFill>
                <a:latin typeface="Times New Roman" pitchFamily="18" charset="0"/>
                <a:cs typeface="Times New Roman" pitchFamily="18" charset="0"/>
              </a:rPr>
              <a:t>Ton </a:t>
            </a:r>
            <a:r>
              <a:rPr lang="en-US" sz="2000" dirty="0" smtClean="0">
                <a:solidFill>
                  <a:prstClr val="black"/>
                </a:solidFill>
                <a:latin typeface="Times New Roman" pitchFamily="18" charset="0"/>
                <a:cs typeface="Times New Roman" pitchFamily="18" charset="0"/>
              </a:rPr>
              <a:t>Monthly</a:t>
            </a:r>
            <a:endParaRPr lang="en-US" sz="1200" b="1" dirty="0" smtClean="0">
              <a:solidFill>
                <a:prstClr val="black"/>
              </a:solidFill>
              <a:latin typeface="Times New Roman" pitchFamily="18" charset="0"/>
              <a:cs typeface="Times New Roman" pitchFamily="18" charset="0"/>
            </a:endParaRPr>
          </a:p>
          <a:p>
            <a:pPr>
              <a:spcBef>
                <a:spcPts val="250"/>
              </a:spcBef>
              <a:buClr>
                <a:srgbClr val="F07F09"/>
              </a:buClr>
              <a:buSzPct val="80000"/>
              <a:buFont typeface="Wingdings" pitchFamily="2" charset="2"/>
              <a:buChar char="Ø"/>
            </a:pP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Investment Casting</a:t>
            </a:r>
            <a:r>
              <a:rPr lang="en-US" sz="2000" dirty="0" smtClean="0">
                <a:solidFill>
                  <a:prstClr val="black"/>
                </a:solidFill>
                <a:latin typeface="Times New Roman" pitchFamily="18" charset="0"/>
                <a:cs typeface="Times New Roman" pitchFamily="18" charset="0"/>
              </a:rPr>
              <a:t> </a:t>
            </a:r>
            <a:r>
              <a:rPr lang="en-US" sz="2400" b="1" dirty="0">
                <a:solidFill>
                  <a:prstClr val="black"/>
                </a:solidFill>
                <a:latin typeface="Times New Roman" pitchFamily="18" charset="0"/>
                <a:cs typeface="Times New Roman" pitchFamily="18" charset="0"/>
              </a:rPr>
              <a:t>Production	</a:t>
            </a:r>
            <a:r>
              <a:rPr lang="en-US" sz="2800" b="1" dirty="0">
                <a:solidFill>
                  <a:prstClr val="black"/>
                </a:solidFill>
                <a:latin typeface="Times New Roman" pitchFamily="18" charset="0"/>
                <a:cs typeface="Times New Roman" pitchFamily="18" charset="0"/>
              </a:rPr>
              <a:t> : </a:t>
            </a:r>
            <a:r>
              <a:rPr lang="en-US" sz="2000" dirty="0" smtClean="0">
                <a:solidFill>
                  <a:prstClr val="black"/>
                </a:solidFill>
                <a:latin typeface="Times New Roman" pitchFamily="18" charset="0"/>
                <a:cs typeface="Times New Roman" pitchFamily="18" charset="0"/>
              </a:rPr>
              <a:t>100 </a:t>
            </a:r>
            <a:r>
              <a:rPr lang="en-US" sz="2000" dirty="0">
                <a:solidFill>
                  <a:prstClr val="black"/>
                </a:solidFill>
                <a:latin typeface="Times New Roman" pitchFamily="18" charset="0"/>
                <a:cs typeface="Times New Roman" pitchFamily="18" charset="0"/>
              </a:rPr>
              <a:t>Ton </a:t>
            </a:r>
            <a:r>
              <a:rPr lang="en-US" sz="2000" dirty="0" smtClean="0">
                <a:solidFill>
                  <a:prstClr val="black"/>
                </a:solidFill>
                <a:latin typeface="Times New Roman" pitchFamily="18" charset="0"/>
                <a:cs typeface="Times New Roman" pitchFamily="18" charset="0"/>
              </a:rPr>
              <a:t>Monthly – S.S.</a:t>
            </a:r>
          </a:p>
          <a:p>
            <a:pPr>
              <a:spcBef>
                <a:spcPts val="250"/>
              </a:spcBef>
              <a:buClr>
                <a:srgbClr val="F07F09"/>
              </a:buClr>
              <a:buSzPct val="80000"/>
              <a:buFont typeface="Wingdings" pitchFamily="2" charset="2"/>
              <a:buChar char="Ø"/>
            </a:pP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Pressure Die Casting</a:t>
            </a:r>
            <a:r>
              <a:rPr lang="en-US" sz="20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Production </a:t>
            </a:r>
            <a:r>
              <a:rPr lang="en-US" sz="2800" b="1" dirty="0" smtClean="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125 </a:t>
            </a:r>
            <a:r>
              <a:rPr lang="en-US" sz="2000" dirty="0">
                <a:solidFill>
                  <a:prstClr val="black"/>
                </a:solidFill>
                <a:latin typeface="Times New Roman" pitchFamily="18" charset="0"/>
                <a:cs typeface="Times New Roman" pitchFamily="18" charset="0"/>
              </a:rPr>
              <a:t>Ton </a:t>
            </a:r>
            <a:r>
              <a:rPr lang="en-US" sz="2000" dirty="0" smtClean="0">
                <a:solidFill>
                  <a:prstClr val="black"/>
                </a:solidFill>
                <a:latin typeface="Times New Roman" pitchFamily="18" charset="0"/>
                <a:cs typeface="Times New Roman" pitchFamily="18" charset="0"/>
              </a:rPr>
              <a:t>Monthly – </a:t>
            </a:r>
            <a:r>
              <a:rPr lang="en-US" sz="1500" dirty="0" smtClean="0">
                <a:solidFill>
                  <a:prstClr val="black"/>
                </a:solidFill>
                <a:latin typeface="Times New Roman" pitchFamily="18" charset="0"/>
                <a:cs typeface="Times New Roman" pitchFamily="18" charset="0"/>
              </a:rPr>
              <a:t>Aluminum</a:t>
            </a:r>
            <a:r>
              <a:rPr lang="en-US" sz="2000" dirty="0" smtClean="0">
                <a:solidFill>
                  <a:prstClr val="black"/>
                </a:solidFill>
                <a:latin typeface="Times New Roman" pitchFamily="18" charset="0"/>
                <a:cs typeface="Times New Roman" pitchFamily="18" charset="0"/>
              </a:rPr>
              <a:t> </a:t>
            </a:r>
            <a:endParaRPr lang="en-US" sz="2000" b="1" dirty="0" smtClean="0">
              <a:solidFill>
                <a:prstClr val="black"/>
              </a:solidFill>
              <a:latin typeface="Times New Roman" pitchFamily="18" charset="0"/>
              <a:cs typeface="Times New Roman" pitchFamily="18" charset="0"/>
            </a:endParaRPr>
          </a:p>
          <a:p>
            <a:pPr>
              <a:spcBef>
                <a:spcPts val="250"/>
              </a:spcBef>
              <a:buClr>
                <a:srgbClr val="F07F09"/>
              </a:buClr>
              <a:buSzPct val="80000"/>
              <a:buFont typeface="Wingdings" pitchFamily="2" charset="2"/>
              <a:buChar char="Ø"/>
            </a:pPr>
            <a:endParaRPr lang="en-US" sz="2000" b="1" dirty="0" smtClean="0">
              <a:solidFill>
                <a:prstClr val="black"/>
              </a:solidFill>
              <a:latin typeface="Times New Roman" pitchFamily="18" charset="0"/>
              <a:cs typeface="Times New Roman" pitchFamily="18" charset="0"/>
            </a:endParaRPr>
          </a:p>
          <a:p>
            <a:pPr lvl="1">
              <a:spcBef>
                <a:spcPts val="250"/>
              </a:spcBef>
              <a:buClr>
                <a:srgbClr val="F07F09"/>
              </a:buClr>
              <a:buSzPct val="80000"/>
            </a:pPr>
            <a:r>
              <a:rPr lang="en-US" sz="2000" b="1" dirty="0" smtClean="0">
                <a:solidFill>
                  <a:prstClr val="black"/>
                </a:solidFill>
                <a:latin typeface="Times New Roman" pitchFamily="18" charset="0"/>
                <a:cs typeface="Times New Roman" pitchFamily="18" charset="0"/>
              </a:rPr>
              <a:t> </a:t>
            </a:r>
          </a:p>
          <a:p>
            <a:pPr>
              <a:spcBef>
                <a:spcPts val="250"/>
              </a:spcBef>
              <a:buClr>
                <a:srgbClr val="F07F09"/>
              </a:buClr>
              <a:buSzPct val="80000"/>
              <a:buFont typeface="Wingdings" pitchFamily="2" charset="2"/>
              <a:buChar char="Ø"/>
            </a:pPr>
            <a:endParaRPr lang="en-US" sz="2000" dirty="0" smtClean="0">
              <a:solidFill>
                <a:prstClr val="black"/>
              </a:solidFill>
              <a:latin typeface="Times New Roman" pitchFamily="18" charset="0"/>
              <a:cs typeface="Times New Roman" pitchFamily="18" charset="0"/>
            </a:endParaRPr>
          </a:p>
          <a:p>
            <a:pPr>
              <a:spcBef>
                <a:spcPts val="250"/>
              </a:spcBef>
              <a:buClr>
                <a:srgbClr val="F07F09"/>
              </a:buClr>
              <a:buSzPct val="80000"/>
              <a:buFont typeface="Wingdings" pitchFamily="2" charset="2"/>
              <a:buChar char="Ø"/>
            </a:pPr>
            <a:endParaRPr lang="en-US" sz="2000" dirty="0" smtClean="0">
              <a:solidFill>
                <a:prstClr val="black"/>
              </a:solidFill>
              <a:latin typeface="Times New Roman" pitchFamily="18" charset="0"/>
              <a:cs typeface="Times New Roman" pitchFamily="18" charset="0"/>
            </a:endParaRPr>
          </a:p>
          <a:p>
            <a:pPr>
              <a:spcBef>
                <a:spcPts val="250"/>
              </a:spcBef>
              <a:buClr>
                <a:srgbClr val="F07F09"/>
              </a:buClr>
              <a:buSzPct val="80000"/>
            </a:pPr>
            <a:r>
              <a:rPr lang="en-US" sz="2000" dirty="0" smtClean="0">
                <a:solidFill>
                  <a:prstClr val="black"/>
                </a:solidFill>
                <a:latin typeface="Times New Roman" pitchFamily="18" charset="0"/>
                <a:cs typeface="Times New Roman" pitchFamily="18" charset="0"/>
              </a:rPr>
              <a:t> </a:t>
            </a:r>
          </a:p>
          <a:p>
            <a:pPr>
              <a:spcBef>
                <a:spcPts val="250"/>
              </a:spcBef>
              <a:buClr>
                <a:srgbClr val="F07F09"/>
              </a:buClr>
              <a:buSzPct val="80000"/>
              <a:buFont typeface="Wingdings" pitchFamily="2" charset="2"/>
              <a:buChar char="Ø"/>
            </a:pPr>
            <a:endParaRPr lang="en-US" sz="2000" b="1" dirty="0">
              <a:solidFill>
                <a:prstClr val="black"/>
              </a:solidFill>
              <a:latin typeface="Times New Roman" pitchFamily="18" charset="0"/>
              <a:cs typeface="Times New Roman" pitchFamily="18" charset="0"/>
            </a:endParaRPr>
          </a:p>
          <a:p>
            <a:pPr>
              <a:spcBef>
                <a:spcPts val="250"/>
              </a:spcBef>
              <a:buClr>
                <a:srgbClr val="F07F09"/>
              </a:buClr>
              <a:buSzPct val="80000"/>
            </a:pPr>
            <a:r>
              <a:rPr lang="en-US" sz="2000" b="1" dirty="0">
                <a:solidFill>
                  <a:prstClr val="black"/>
                </a:solidFill>
                <a:latin typeface="Times New Roman" pitchFamily="18" charset="0"/>
                <a:cs typeface="Times New Roman" pitchFamily="18" charset="0"/>
              </a:rPr>
              <a:t>      </a:t>
            </a:r>
            <a:endParaRPr lang="en-US" sz="2000" b="1" dirty="0" smtClean="0">
              <a:solidFill>
                <a:prstClr val="black"/>
              </a:solidFill>
              <a:latin typeface="Times New Roman" pitchFamily="18" charset="0"/>
              <a:cs typeface="Times New Roman" pitchFamily="18" charset="0"/>
            </a:endParaRPr>
          </a:p>
          <a:p>
            <a:pPr>
              <a:spcBef>
                <a:spcPts val="250"/>
              </a:spcBef>
              <a:buClr>
                <a:srgbClr val="F07F09"/>
              </a:buClr>
              <a:buSzPct val="80000"/>
            </a:pPr>
            <a:r>
              <a:rPr lang="en-US" sz="2000" dirty="0">
                <a:solidFill>
                  <a:prstClr val="black"/>
                </a:solidFill>
                <a:latin typeface="Times New Roman" pitchFamily="18" charset="0"/>
                <a:cs typeface="Times New Roman" pitchFamily="18" charset="0"/>
              </a:rPr>
              <a:t>			     </a:t>
            </a:r>
            <a:r>
              <a:rPr lang="en-US" sz="2000" dirty="0" smtClean="0">
                <a:solidFill>
                  <a:prstClr val="black"/>
                </a:solidFill>
                <a:latin typeface="Times New Roman" pitchFamily="18" charset="0"/>
                <a:cs typeface="Times New Roman" pitchFamily="18" charset="0"/>
              </a:rPr>
              <a:t>  </a:t>
            </a:r>
          </a:p>
          <a:p>
            <a:pPr>
              <a:spcBef>
                <a:spcPts val="250"/>
              </a:spcBef>
              <a:buClr>
                <a:srgbClr val="F07F09"/>
              </a:buClr>
              <a:buSzPct val="80000"/>
            </a:pPr>
            <a:r>
              <a:rPr lang="en-US" sz="2000" b="1" dirty="0" smtClean="0">
                <a:latin typeface="Times New Roman" charset="0"/>
              </a:rPr>
              <a:t>			                  </a:t>
            </a:r>
            <a:r>
              <a:rPr lang="en-US" sz="2000" dirty="0" smtClean="0">
                <a:solidFill>
                  <a:prstClr val="black"/>
                </a:solidFill>
                <a:latin typeface="Times New Roman" pitchFamily="18" charset="0"/>
                <a:cs typeface="Times New Roman" pitchFamily="18" charset="0"/>
              </a:rPr>
              <a:t>                                  				        </a:t>
            </a:r>
          </a:p>
          <a:p>
            <a:pPr>
              <a:spcBef>
                <a:spcPts val="250"/>
              </a:spcBef>
              <a:buClr>
                <a:srgbClr val="F07F09"/>
              </a:buClr>
              <a:buSzPct val="80000"/>
              <a:buFont typeface="Wingdings" pitchFamily="2" charset="2"/>
              <a:buChar char="Ø"/>
            </a:pPr>
            <a:endParaRPr lang="en-US" sz="2000" dirty="0" smtClean="0">
              <a:latin typeface="Times New Roman" pitchFamily="18" charset="0"/>
              <a:cs typeface="Times New Roman" pitchFamily="18" charset="0"/>
            </a:endParaRPr>
          </a:p>
          <a:p>
            <a:pPr>
              <a:lnSpc>
                <a:spcPct val="90000"/>
              </a:lnSpc>
            </a:pPr>
            <a:endParaRPr lang="en-US" sz="2000" b="1" dirty="0" smtClean="0">
              <a:latin typeface="Times New Roman" charset="0"/>
            </a:endParaRPr>
          </a:p>
        </p:txBody>
      </p:sp>
      <p:sp>
        <p:nvSpPr>
          <p:cNvPr id="6" name="Rectangle 5"/>
          <p:cNvSpPr/>
          <p:nvPr/>
        </p:nvSpPr>
        <p:spPr>
          <a:xfrm>
            <a:off x="2286000" y="609600"/>
            <a:ext cx="4419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Details of Company</a:t>
            </a:r>
            <a:endParaRPr lang="en-IN"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242613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85800"/>
            <a:ext cx="8229600" cy="4878259"/>
          </a:xfrm>
          <a:prstGeom prst="rect">
            <a:avLst/>
          </a:prstGeom>
        </p:spPr>
        <p:txBody>
          <a:bodyPr wrap="square">
            <a:spAutoFit/>
          </a:bodyPr>
          <a:lstStyle/>
          <a:p>
            <a:pPr lvl="0">
              <a:spcBef>
                <a:spcPts val="250"/>
              </a:spcBef>
              <a:buClr>
                <a:srgbClr val="F07F09"/>
              </a:buClr>
              <a:buSzPct val="80000"/>
            </a:pPr>
            <a:endParaRPr lang="en-IN" sz="2000" dirty="0" smtClean="0">
              <a:solidFill>
                <a:prstClr val="black"/>
              </a:solidFill>
              <a:latin typeface="Times New Roman" pitchFamily="18" charset="0"/>
              <a:cs typeface="Times New Roman" pitchFamily="18" charset="0"/>
            </a:endParaRPr>
          </a:p>
          <a:p>
            <a:pPr>
              <a:lnSpc>
                <a:spcPct val="90000"/>
              </a:lnSpc>
            </a:pPr>
            <a:endParaRPr lang="en-US" sz="2000" b="1" dirty="0" smtClean="0">
              <a:latin typeface="Times New Roman" pitchFamily="18" charset="0"/>
              <a:cs typeface="Times New Roman" pitchFamily="18" charset="0"/>
            </a:endParaRPr>
          </a:p>
          <a:p>
            <a:pPr>
              <a:lnSpc>
                <a:spcPct val="90000"/>
              </a:lnSpc>
              <a:buFont typeface="Wingdings" pitchFamily="2" charset="2"/>
              <a:buChar char="Ø"/>
            </a:pPr>
            <a:endParaRPr lang="en-US" sz="2000" b="1" dirty="0" smtClean="0">
              <a:latin typeface="Times New Roman" pitchFamily="18" charset="0"/>
              <a:cs typeface="Times New Roman" pitchFamily="18" charset="0"/>
            </a:endParaRPr>
          </a:p>
          <a:p>
            <a:pPr>
              <a:lnSpc>
                <a:spcPct val="90000"/>
              </a:lnSpc>
              <a:buFont typeface="Wingdings" pitchFamily="2" charset="2"/>
              <a:buChar char="Ø"/>
            </a:pPr>
            <a:r>
              <a:rPr lang="en-US" sz="2000" b="1" dirty="0" smtClean="0">
                <a:latin typeface="Times New Roman" pitchFamily="18" charset="0"/>
                <a:cs typeface="Times New Roman" pitchFamily="18" charset="0"/>
              </a:rPr>
              <a:t>    </a:t>
            </a:r>
            <a:r>
              <a:rPr lang="en-US" sz="2400" b="1" dirty="0" smtClean="0">
                <a:latin typeface="Times New Roman" charset="0"/>
              </a:rPr>
              <a:t>Total staff strength is about 85, including :</a:t>
            </a:r>
          </a:p>
          <a:p>
            <a:pPr>
              <a:lnSpc>
                <a:spcPct val="150000"/>
              </a:lnSpc>
            </a:pPr>
            <a:endParaRPr lang="en-US" sz="1400" b="1" dirty="0" smtClean="0">
              <a:latin typeface="Times New Roman" charset="0"/>
            </a:endParaRPr>
          </a:p>
          <a:p>
            <a:pPr>
              <a:lnSpc>
                <a:spcPct val="150000"/>
              </a:lnSpc>
            </a:pPr>
            <a:r>
              <a:rPr lang="en-US" sz="2400" dirty="0" smtClean="0">
                <a:latin typeface="Times New Roman" charset="0"/>
              </a:rPr>
              <a:t>		Managers</a:t>
            </a:r>
          </a:p>
          <a:p>
            <a:pPr>
              <a:lnSpc>
                <a:spcPct val="150000"/>
              </a:lnSpc>
            </a:pPr>
            <a:r>
              <a:rPr lang="en-US" sz="2400" dirty="0" smtClean="0">
                <a:latin typeface="Times New Roman" charset="0"/>
              </a:rPr>
              <a:t>		Engineers</a:t>
            </a:r>
          </a:p>
          <a:p>
            <a:pPr>
              <a:lnSpc>
                <a:spcPct val="150000"/>
              </a:lnSpc>
            </a:pPr>
            <a:r>
              <a:rPr lang="en-US" sz="2400" dirty="0" smtClean="0">
                <a:latin typeface="Times New Roman" charset="0"/>
              </a:rPr>
              <a:t>		Administrative staff</a:t>
            </a:r>
          </a:p>
          <a:p>
            <a:pPr>
              <a:lnSpc>
                <a:spcPct val="150000"/>
              </a:lnSpc>
            </a:pPr>
            <a:r>
              <a:rPr lang="en-US" sz="2400" dirty="0" smtClean="0">
                <a:latin typeface="Times New Roman" charset="0"/>
              </a:rPr>
              <a:t>		Skilled Workers</a:t>
            </a:r>
          </a:p>
          <a:p>
            <a:pPr>
              <a:lnSpc>
                <a:spcPct val="150000"/>
              </a:lnSpc>
            </a:pPr>
            <a:r>
              <a:rPr lang="en-US" sz="2400" dirty="0" smtClean="0">
                <a:latin typeface="Times New Roman" charset="0"/>
              </a:rPr>
              <a:t>		Semi Skilled Workers</a:t>
            </a:r>
          </a:p>
          <a:p>
            <a:pPr>
              <a:spcBef>
                <a:spcPts val="250"/>
              </a:spcBef>
              <a:buClr>
                <a:srgbClr val="F07F09"/>
              </a:buClr>
              <a:buSzPct val="80000"/>
              <a:buFont typeface="Wingdings" pitchFamily="2" charset="2"/>
              <a:buChar char="Ø"/>
            </a:pPr>
            <a:endParaRPr lang="en-US" sz="2000" dirty="0" smtClean="0">
              <a:latin typeface="Times New Roman" pitchFamily="18" charset="0"/>
              <a:cs typeface="Times New Roman" pitchFamily="18" charset="0"/>
            </a:endParaRPr>
          </a:p>
          <a:p>
            <a:pPr>
              <a:lnSpc>
                <a:spcPct val="90000"/>
              </a:lnSpc>
            </a:pPr>
            <a:endParaRPr lang="en-US" sz="1100" b="1" dirty="0" smtClean="0">
              <a:latin typeface="Times New Roman" charset="0"/>
            </a:endParaRPr>
          </a:p>
        </p:txBody>
      </p:sp>
      <p:sp>
        <p:nvSpPr>
          <p:cNvPr id="7" name="Rectangle 6"/>
          <p:cNvSpPr/>
          <p:nvPr/>
        </p:nvSpPr>
        <p:spPr>
          <a:xfrm>
            <a:off x="2286000" y="533400"/>
            <a:ext cx="44196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Details of Company</a:t>
            </a:r>
            <a:endParaRPr lang="en-IN"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242613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1477328"/>
          </a:xfrm>
          <a:prstGeom prst="rect">
            <a:avLst/>
          </a:prstGeom>
        </p:spPr>
        <p:txBody>
          <a:bodyPr wrap="square">
            <a:spAutoFit/>
          </a:bodyPr>
          <a:lstStyle/>
          <a:p>
            <a:pPr algn="just"/>
            <a:r>
              <a:rPr lang="en-US" b="1" dirty="0" smtClean="0"/>
              <a:t> </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We K.K.ENTERPRISE are committed to supply Quality Product &amp; on Time Complaint Free Delivery to Get Complete Customer Satisfaction through continual improvement.</a:t>
            </a:r>
            <a:endParaRPr lang="en-IN" dirty="0" smtClean="0">
              <a:latin typeface="Times New Roman" pitchFamily="18" charset="0"/>
              <a:cs typeface="Times New Roman" pitchFamily="18" charset="0"/>
            </a:endParaRPr>
          </a:p>
          <a:p>
            <a:r>
              <a:rPr lang="en-US" b="1" dirty="0" smtClean="0"/>
              <a:t> </a:t>
            </a:r>
            <a:endParaRPr lang="en-IN" dirty="0" smtClean="0"/>
          </a:p>
        </p:txBody>
      </p:sp>
      <p:pic>
        <p:nvPicPr>
          <p:cNvPr id="11" name="Picture 10" descr="C:\Users\i\Desktop\LAN\CHIRAG\DISPLAY STICKER\pic_qua.jpg"/>
          <p:cNvPicPr/>
          <p:nvPr/>
        </p:nvPicPr>
        <p:blipFill>
          <a:blip r:embed="rId2" cstate="print"/>
          <a:srcRect/>
          <a:stretch>
            <a:fillRect/>
          </a:stretch>
        </p:blipFill>
        <p:spPr bwMode="auto">
          <a:xfrm>
            <a:off x="1905000" y="2514600"/>
            <a:ext cx="5334000" cy="3352800"/>
          </a:xfrm>
          <a:prstGeom prst="rect">
            <a:avLst/>
          </a:prstGeom>
          <a:noFill/>
          <a:ln w="9525">
            <a:noFill/>
            <a:miter lim="800000"/>
            <a:headEnd/>
            <a:tailEnd/>
          </a:ln>
        </p:spPr>
      </p:pic>
      <p:sp>
        <p:nvSpPr>
          <p:cNvPr id="9" name="Rectangle 8"/>
          <p:cNvSpPr/>
          <p:nvPr/>
        </p:nvSpPr>
        <p:spPr>
          <a:xfrm>
            <a:off x="2438400" y="533400"/>
            <a:ext cx="34290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Quality Policy</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0" name="Rectangle 9"/>
          <p:cNvSpPr/>
          <p:nvPr/>
        </p:nvSpPr>
        <p:spPr>
          <a:xfrm>
            <a:off x="838200" y="1295400"/>
            <a:ext cx="7543800" cy="4616648"/>
          </a:xfrm>
          <a:prstGeom prst="rect">
            <a:avLst/>
          </a:prstGeom>
        </p:spPr>
        <p:txBody>
          <a:bodyPr wrap="square">
            <a:spAutoFit/>
          </a:bodyPr>
          <a:lstStyle/>
          <a:p>
            <a:pPr marL="342900" marR="0" lvl="0" indent="-342900">
              <a:lnSpc>
                <a:spcPct val="150000"/>
              </a:lnSpc>
              <a:spcBef>
                <a:spcPts val="0"/>
              </a:spcBef>
              <a:spcAft>
                <a:spcPts val="0"/>
              </a:spcAft>
              <a:buFont typeface="Symbol"/>
              <a:buChar char=""/>
            </a:pPr>
            <a:r>
              <a:rPr lang="en-US" sz="2800" dirty="0" smtClean="0">
                <a:latin typeface="Times New Roman" pitchFamily="18" charset="0"/>
                <a:cs typeface="Times New Roman" pitchFamily="18" charset="0"/>
              </a:rPr>
              <a:t> </a:t>
            </a:r>
            <a:r>
              <a:rPr lang="en-US" sz="2800" dirty="0" smtClean="0">
                <a:latin typeface="Times New Roman" pitchFamily="18" charset="0"/>
                <a:ea typeface="Calibri"/>
                <a:cs typeface="Times New Roman" pitchFamily="18" charset="0"/>
              </a:rPr>
              <a:t>To  Achieve Customer Satisfaction .</a:t>
            </a:r>
            <a:endParaRPr lang="en-US" dirty="0" smtClean="0">
              <a:latin typeface="Times New Roman" pitchFamily="18" charset="0"/>
              <a:ea typeface="Calibri"/>
              <a:cs typeface="Times New Roman" pitchFamily="18" charset="0"/>
            </a:endParaRPr>
          </a:p>
          <a:p>
            <a:pPr marL="342900" marR="0" lvl="0" indent="-342900">
              <a:lnSpc>
                <a:spcPct val="150000"/>
              </a:lnSpc>
              <a:spcBef>
                <a:spcPts val="0"/>
              </a:spcBef>
              <a:spcAft>
                <a:spcPts val="0"/>
              </a:spcAft>
              <a:buFont typeface="Symbol"/>
              <a:buChar char=""/>
            </a:pPr>
            <a:r>
              <a:rPr lang="en-US" sz="2800" dirty="0" smtClean="0">
                <a:latin typeface="Times New Roman" pitchFamily="18" charset="0"/>
                <a:ea typeface="Calibri"/>
                <a:cs typeface="Times New Roman" pitchFamily="18" charset="0"/>
              </a:rPr>
              <a:t>To Provide In Time Delivery.</a:t>
            </a:r>
            <a:endParaRPr lang="en-US" dirty="0" smtClean="0">
              <a:latin typeface="Times New Roman" pitchFamily="18" charset="0"/>
              <a:ea typeface="Calibri"/>
              <a:cs typeface="Times New Roman" pitchFamily="18" charset="0"/>
            </a:endParaRPr>
          </a:p>
          <a:p>
            <a:pPr marL="342900" marR="0" lvl="0" indent="-342900">
              <a:lnSpc>
                <a:spcPct val="150000"/>
              </a:lnSpc>
              <a:spcBef>
                <a:spcPts val="0"/>
              </a:spcBef>
              <a:spcAft>
                <a:spcPts val="0"/>
              </a:spcAft>
              <a:buFont typeface="Symbol"/>
              <a:buChar char=""/>
            </a:pPr>
            <a:r>
              <a:rPr lang="en-US" sz="2800" dirty="0" smtClean="0">
                <a:latin typeface="Times New Roman" pitchFamily="18" charset="0"/>
                <a:ea typeface="Calibri"/>
                <a:cs typeface="Times New Roman" pitchFamily="18" charset="0"/>
              </a:rPr>
              <a:t>Consistently reduce rejection, rework and process variation.</a:t>
            </a:r>
            <a:endParaRPr lang="en-US" dirty="0" smtClean="0">
              <a:latin typeface="Times New Roman" pitchFamily="18" charset="0"/>
              <a:ea typeface="Calibri"/>
              <a:cs typeface="Times New Roman" pitchFamily="18" charset="0"/>
            </a:endParaRPr>
          </a:p>
          <a:p>
            <a:pPr marL="342900" marR="0" lvl="0" indent="-342900">
              <a:lnSpc>
                <a:spcPct val="150000"/>
              </a:lnSpc>
              <a:spcBef>
                <a:spcPts val="0"/>
              </a:spcBef>
              <a:spcAft>
                <a:spcPts val="0"/>
              </a:spcAft>
              <a:buFont typeface="Symbol"/>
              <a:buChar char=""/>
            </a:pPr>
            <a:r>
              <a:rPr lang="en-US" sz="2800" dirty="0" smtClean="0">
                <a:latin typeface="Times New Roman" pitchFamily="18" charset="0"/>
                <a:ea typeface="Calibri"/>
                <a:cs typeface="Times New Roman" pitchFamily="18" charset="0"/>
              </a:rPr>
              <a:t>To Minimize customer Complaints.</a:t>
            </a:r>
            <a:endParaRPr lang="en-US" dirty="0" smtClean="0">
              <a:latin typeface="Times New Roman" pitchFamily="18" charset="0"/>
              <a:ea typeface="Calibri"/>
              <a:cs typeface="Times New Roman" pitchFamily="18" charset="0"/>
            </a:endParaRPr>
          </a:p>
          <a:p>
            <a:pPr marL="342900" marR="0" lvl="0" indent="-342900">
              <a:lnSpc>
                <a:spcPct val="150000"/>
              </a:lnSpc>
              <a:spcBef>
                <a:spcPts val="0"/>
              </a:spcBef>
              <a:spcAft>
                <a:spcPts val="0"/>
              </a:spcAft>
              <a:buFont typeface="Symbol"/>
              <a:buChar char=""/>
            </a:pPr>
            <a:r>
              <a:rPr lang="en-US" sz="2800" dirty="0" smtClean="0">
                <a:latin typeface="Times New Roman" pitchFamily="18" charset="0"/>
                <a:ea typeface="Calibri"/>
                <a:cs typeface="Times New Roman" pitchFamily="18" charset="0"/>
              </a:rPr>
              <a:t>To increase product delivery rating.</a:t>
            </a:r>
            <a:endParaRPr lang="en-US" dirty="0" smtClean="0">
              <a:latin typeface="Times New Roman" pitchFamily="18" charset="0"/>
              <a:ea typeface="Calibri"/>
              <a:cs typeface="Times New Roman" pitchFamily="18" charset="0"/>
            </a:endParaRPr>
          </a:p>
          <a:p>
            <a:pPr marL="342900" marR="0" lvl="0" indent="-342900">
              <a:lnSpc>
                <a:spcPct val="150000"/>
              </a:lnSpc>
              <a:spcBef>
                <a:spcPts val="0"/>
              </a:spcBef>
              <a:spcAft>
                <a:spcPts val="1000"/>
              </a:spcAft>
              <a:buFont typeface="Symbol"/>
              <a:buChar char=""/>
            </a:pPr>
            <a:r>
              <a:rPr lang="en-US" sz="2800" dirty="0" smtClean="0">
                <a:latin typeface="Times New Roman" pitchFamily="18" charset="0"/>
                <a:ea typeface="Calibri"/>
                <a:cs typeface="Times New Roman" pitchFamily="18" charset="0"/>
              </a:rPr>
              <a:t>To increase Sales.</a:t>
            </a:r>
            <a:endParaRPr lang="en-US" dirty="0">
              <a:latin typeface="Times New Roman" pitchFamily="18" charset="0"/>
              <a:ea typeface="Calibri"/>
              <a:cs typeface="Times New Roman" pitchFamily="18" charset="0"/>
            </a:endParaRPr>
          </a:p>
        </p:txBody>
      </p:sp>
      <p:sp>
        <p:nvSpPr>
          <p:cNvPr id="7" name="Rectangle 6"/>
          <p:cNvSpPr/>
          <p:nvPr/>
        </p:nvSpPr>
        <p:spPr>
          <a:xfrm>
            <a:off x="2362200" y="609600"/>
            <a:ext cx="4191000" cy="5334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Quality Objective</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2" name="Rounded Rectangle 11"/>
          <p:cNvSpPr/>
          <p:nvPr/>
        </p:nvSpPr>
        <p:spPr>
          <a:xfrm>
            <a:off x="1447800" y="1066800"/>
            <a:ext cx="6400800" cy="4572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1600" b="1" i="1" dirty="0" smtClean="0">
                <a:solidFill>
                  <a:srgbClr val="00B050"/>
                </a:solidFill>
                <a:latin typeface="Times New Roman" pitchFamily="18" charset="0"/>
                <a:cs typeface="Times New Roman" pitchFamily="18" charset="0"/>
              </a:rPr>
              <a:t>                                Forging Shop</a:t>
            </a:r>
          </a:p>
          <a:p>
            <a:r>
              <a:rPr lang="en-US" sz="1600" dirty="0" smtClean="0">
                <a:latin typeface="Times New Roman" charset="0"/>
              </a:rPr>
              <a:t>Line 1 :    Belt Drop Hammer - 2.0MT </a:t>
            </a:r>
          </a:p>
          <a:p>
            <a:r>
              <a:rPr lang="en-US" sz="1600" dirty="0" smtClean="0">
                <a:latin typeface="Times New Roman" charset="0"/>
              </a:rPr>
              <a:t>                 Electric Billet Heater -  250KW</a:t>
            </a:r>
          </a:p>
          <a:p>
            <a:r>
              <a:rPr lang="en-US" sz="1600" dirty="0" smtClean="0">
                <a:latin typeface="Times New Roman" charset="0"/>
              </a:rPr>
              <a:t>                 Trimming Press-   200MT</a:t>
            </a:r>
          </a:p>
          <a:p>
            <a:r>
              <a:rPr lang="en-US" sz="1600" dirty="0" smtClean="0">
                <a:latin typeface="Times New Roman" charset="0"/>
              </a:rPr>
              <a:t>Line 2 :    Belt Drop Hammer – 1.00 MT</a:t>
            </a:r>
          </a:p>
          <a:p>
            <a:r>
              <a:rPr lang="en-US" sz="1600" dirty="0" smtClean="0">
                <a:latin typeface="Times New Roman" charset="0"/>
              </a:rPr>
              <a:t>                 Electric Billet Heater -  180KW</a:t>
            </a:r>
          </a:p>
          <a:p>
            <a:r>
              <a:rPr lang="en-US" sz="1600" dirty="0" smtClean="0">
                <a:latin typeface="Times New Roman" charset="0"/>
              </a:rPr>
              <a:t>                 Trimming Press-   100MT</a:t>
            </a:r>
          </a:p>
          <a:p>
            <a:r>
              <a:rPr lang="en-US" sz="1600" dirty="0" smtClean="0">
                <a:latin typeface="Times New Roman" charset="0"/>
              </a:rPr>
              <a:t>Line 3:	Belt Drop Hammer 0.75MT</a:t>
            </a:r>
          </a:p>
          <a:p>
            <a:r>
              <a:rPr lang="en-US" sz="1600" dirty="0" smtClean="0">
                <a:latin typeface="Times New Roman" charset="0"/>
              </a:rPr>
              <a:t>                 Electric Billet Heater -  80KW</a:t>
            </a:r>
          </a:p>
          <a:p>
            <a:r>
              <a:rPr lang="en-US" sz="1600" dirty="0" smtClean="0">
                <a:latin typeface="Times New Roman" charset="0"/>
              </a:rPr>
              <a:t>                Trimming Press-   75MT</a:t>
            </a:r>
          </a:p>
          <a:p>
            <a:r>
              <a:rPr lang="en-US" sz="1600" dirty="0" smtClean="0">
                <a:latin typeface="Times New Roman" charset="0"/>
              </a:rPr>
              <a:t>Line 4: 	Screw Press -  200 MT</a:t>
            </a:r>
          </a:p>
          <a:p>
            <a:r>
              <a:rPr lang="en-US" sz="1600" dirty="0" smtClean="0">
                <a:latin typeface="Times New Roman" charset="0"/>
              </a:rPr>
              <a:t>                   Electric Billet Heater -  80KW</a:t>
            </a:r>
          </a:p>
          <a:p>
            <a:r>
              <a:rPr lang="en-US" sz="1600" dirty="0" smtClean="0">
                <a:latin typeface="Times New Roman" charset="0"/>
              </a:rPr>
              <a:t>                  Trimming Press-   50MT</a:t>
            </a:r>
          </a:p>
          <a:p>
            <a:pPr algn="ctr"/>
            <a:endParaRPr lang="en-US" sz="1600" dirty="0"/>
          </a:p>
        </p:txBody>
      </p:sp>
      <p:sp>
        <p:nvSpPr>
          <p:cNvPr id="7" name="Rectangle 6"/>
          <p:cNvSpPr/>
          <p:nvPr/>
        </p:nvSpPr>
        <p:spPr>
          <a:xfrm>
            <a:off x="2362200" y="533400"/>
            <a:ext cx="41910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Equipment List</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1028342"/>
            <a:ext cx="8153400" cy="646331"/>
          </a:xfrm>
          <a:prstGeom prst="rect">
            <a:avLst/>
          </a:prstGeom>
        </p:spPr>
        <p:txBody>
          <a:bodyPr wrap="square">
            <a:spAutoFit/>
          </a:bodyPr>
          <a:lstStyle/>
          <a:p>
            <a:pPr algn="just"/>
            <a:r>
              <a:rPr lang="en-US" b="1" dirty="0" smtClean="0"/>
              <a:t> </a:t>
            </a:r>
            <a:endParaRPr lang="en-IN" dirty="0" smtClean="0">
              <a:latin typeface="Times New Roman" pitchFamily="18" charset="0"/>
              <a:cs typeface="Times New Roman" pitchFamily="18" charset="0"/>
            </a:endParaRPr>
          </a:p>
          <a:p>
            <a:r>
              <a:rPr lang="en-US" b="1" dirty="0" smtClean="0"/>
              <a:t> </a:t>
            </a:r>
            <a:endParaRPr lang="en-IN" dirty="0" smtClean="0"/>
          </a:p>
        </p:txBody>
      </p:sp>
      <p:sp>
        <p:nvSpPr>
          <p:cNvPr id="12" name="Rounded Rectangle 11"/>
          <p:cNvSpPr/>
          <p:nvPr/>
        </p:nvSpPr>
        <p:spPr>
          <a:xfrm>
            <a:off x="1447800" y="1143000"/>
            <a:ext cx="6400800" cy="4572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ct val="150000"/>
              </a:lnSpc>
            </a:pPr>
            <a:r>
              <a:rPr lang="en-US" b="1" i="1" dirty="0" smtClean="0">
                <a:solidFill>
                  <a:srgbClr val="00B050"/>
                </a:solidFill>
                <a:latin typeface="Times New Roman" pitchFamily="18" charset="0"/>
                <a:cs typeface="Times New Roman" pitchFamily="18" charset="0"/>
              </a:rPr>
              <a:t>                        </a:t>
            </a:r>
          </a:p>
          <a:p>
            <a:pPr>
              <a:lnSpc>
                <a:spcPct val="150000"/>
              </a:lnSpc>
            </a:pPr>
            <a:endParaRPr lang="en-US" sz="500" b="1" i="1" dirty="0">
              <a:solidFill>
                <a:srgbClr val="00B050"/>
              </a:solidFill>
              <a:latin typeface="Times New Roman" pitchFamily="18" charset="0"/>
              <a:cs typeface="Times New Roman" pitchFamily="18" charset="0"/>
            </a:endParaRPr>
          </a:p>
          <a:p>
            <a:pPr>
              <a:lnSpc>
                <a:spcPct val="150000"/>
              </a:lnSpc>
            </a:pPr>
            <a:r>
              <a:rPr lang="en-US" sz="500" b="1" i="1" dirty="0" smtClean="0">
                <a:solidFill>
                  <a:srgbClr val="00B050"/>
                </a:solidFill>
                <a:latin typeface="Times New Roman" pitchFamily="18" charset="0"/>
                <a:cs typeface="Times New Roman" pitchFamily="18" charset="0"/>
              </a:rPr>
              <a:t>                                                    </a:t>
            </a:r>
            <a:r>
              <a:rPr lang="en-US" sz="2800" b="1" i="1" dirty="0" smtClean="0">
                <a:solidFill>
                  <a:srgbClr val="00B050"/>
                </a:solidFill>
                <a:latin typeface="Times New Roman" pitchFamily="18" charset="0"/>
                <a:cs typeface="Times New Roman" pitchFamily="18" charset="0"/>
              </a:rPr>
              <a:t>Die Shop &amp; Machine Shop</a:t>
            </a:r>
          </a:p>
          <a:p>
            <a:pPr marL="342900" lvl="0" indent="-342900" fontAlgn="base">
              <a:spcBef>
                <a:spcPct val="20000"/>
              </a:spcBef>
              <a:spcAft>
                <a:spcPct val="0"/>
              </a:spcAft>
              <a:buSzPct val="85000"/>
              <a:buFont typeface="Wingdings" pitchFamily="2" charset="2"/>
              <a:buChar char="Ø"/>
            </a:pPr>
            <a:r>
              <a:rPr lang="en-US" dirty="0" smtClean="0">
                <a:latin typeface="Times New Roman" charset="0"/>
              </a:rPr>
              <a:t> </a:t>
            </a:r>
            <a:r>
              <a:rPr lang="en-US" sz="2400" kern="0" dirty="0" smtClean="0">
                <a:solidFill>
                  <a:schemeClr val="tx1"/>
                </a:solidFill>
                <a:latin typeface="Times New Roman" charset="0"/>
              </a:rPr>
              <a:t>CNC &amp; VMC Machines</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VMC Machine – </a:t>
            </a:r>
            <a:r>
              <a:rPr lang="en-US" sz="2400" kern="0" smtClean="0">
                <a:solidFill>
                  <a:schemeClr val="tx1"/>
                </a:solidFill>
                <a:latin typeface="Times New Roman" charset="0"/>
              </a:rPr>
              <a:t>5 Axis</a:t>
            </a:r>
            <a:endParaRPr lang="en-US" sz="2400" kern="0" dirty="0" smtClean="0">
              <a:solidFill>
                <a:schemeClr val="tx1"/>
              </a:solidFill>
              <a:latin typeface="Times New Roman" charset="0"/>
            </a:endParaRP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Broaching Machines </a:t>
            </a:r>
            <a:r>
              <a:rPr lang="en-US" sz="2000" kern="0" dirty="0" smtClean="0">
                <a:solidFill>
                  <a:schemeClr val="tx1"/>
                </a:solidFill>
                <a:latin typeface="Times New Roman" charset="0"/>
              </a:rPr>
              <a:t>(vertical and horizontal)</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Lathe Machines</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Spark Erosion Die Sinking</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Shaping Machine</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Milling Machine </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Tool &amp; cutter grinders</a:t>
            </a:r>
          </a:p>
          <a:p>
            <a:pPr marL="342900" lvl="0" indent="-342900" fontAlgn="base">
              <a:spcBef>
                <a:spcPct val="20000"/>
              </a:spcBef>
              <a:spcAft>
                <a:spcPct val="0"/>
              </a:spcAft>
              <a:buSzPct val="85000"/>
              <a:buFont typeface="Wingdings" pitchFamily="2" charset="2"/>
              <a:buChar char="Ø"/>
            </a:pPr>
            <a:r>
              <a:rPr lang="en-US" sz="2400" kern="0" dirty="0" smtClean="0">
                <a:solidFill>
                  <a:schemeClr val="tx1"/>
                </a:solidFill>
                <a:latin typeface="Times New Roman" charset="0"/>
              </a:rPr>
              <a:t>Dot Pin Marking  Machine</a:t>
            </a:r>
          </a:p>
          <a:p>
            <a:pPr>
              <a:lnSpc>
                <a:spcPct val="150000"/>
              </a:lnSpc>
              <a:buFont typeface="Wingdings" pitchFamily="2" charset="2"/>
              <a:buChar char="Ø"/>
            </a:pPr>
            <a:endParaRPr lang="en-US" dirty="0" smtClean="0">
              <a:latin typeface="Times New Roman" charset="0"/>
            </a:endParaRPr>
          </a:p>
          <a:p>
            <a:pPr algn="ctr"/>
            <a:endParaRPr lang="en-US" dirty="0"/>
          </a:p>
        </p:txBody>
      </p:sp>
      <p:sp>
        <p:nvSpPr>
          <p:cNvPr id="7" name="Rectangle 6"/>
          <p:cNvSpPr/>
          <p:nvPr/>
        </p:nvSpPr>
        <p:spPr>
          <a:xfrm>
            <a:off x="2362200" y="609600"/>
            <a:ext cx="4191000" cy="457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sz="2800" b="1" dirty="0" smtClean="0">
                <a:latin typeface="Times New Roman" pitchFamily="18" charset="0"/>
                <a:cs typeface="Times New Roman" pitchFamily="18" charset="0"/>
              </a:rPr>
              <a:t>Equipment List</a:t>
            </a:r>
            <a:endParaRPr lang="en-IN"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669</TotalTime>
  <Words>468</Words>
  <Application>Microsoft Office PowerPoint</Application>
  <PresentationFormat>On-screen Show (4:3)</PresentationFormat>
  <Paragraphs>167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Technoforge P Ltd</dc:title>
  <dc:creator>satyen kacha</dc:creator>
  <cp:lastModifiedBy>sheetal</cp:lastModifiedBy>
  <cp:revision>162</cp:revision>
  <dcterms:created xsi:type="dcterms:W3CDTF">2014-03-18T06:55:30Z</dcterms:created>
  <dcterms:modified xsi:type="dcterms:W3CDTF">2017-02-11T12:11:12Z</dcterms:modified>
</cp:coreProperties>
</file>